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1" r:id="rId1"/>
    <p:sldMasterId id="2147483712" r:id="rId2"/>
    <p:sldMasterId id="2147483713"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
      <p:font typeface="Helvetica Neue" panose="02000503000000020004" pitchFamily="2" charset="0"/>
      <p:regular r:id="rId44"/>
      <p:bold r:id="rId45"/>
      <p:italic r:id="rId46"/>
      <p:boldItalic r:id="rId47"/>
    </p:embeddedFont>
    <p:embeddedFont>
      <p:font typeface="Oswald"/>
      <p:regular r:id="rId48"/>
      <p:bold r:id="rId49"/>
    </p:embeddedFont>
    <p:embeddedFont>
      <p:font typeface="Roboto" panose="02000000000000000000" pitchFamily="2" charset="0"/>
      <p:regular r:id="rId50"/>
      <p:bold r:id="rId51"/>
      <p:italic r:id="rId52"/>
      <p:boldItalic r:id="rId53"/>
    </p:embeddedFont>
    <p:embeddedFont>
      <p:font typeface="Roboto Mono"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0"/>
    <p:restoredTop sz="93924"/>
  </p:normalViewPr>
  <p:slideViewPr>
    <p:cSldViewPr snapToGrid="0" snapToObjects="1">
      <p:cViewPr varScale="1">
        <p:scale>
          <a:sx n="120" d="100"/>
          <a:sy n="120" d="100"/>
        </p:scale>
        <p:origin x="18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notes"/>
          <p:cNvSpPr txBox="1">
            <a:spLocks noGrp="1"/>
          </p:cNvSpPr>
          <p:nvPr>
            <p:ph type="body" idx="1"/>
          </p:nvPr>
        </p:nvSpPr>
        <p:spPr>
          <a:xfrm>
            <a:off x="665019" y="5365376"/>
            <a:ext cx="3657600" cy="50832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544" name="Google Shape;544;p6:notes"/>
          <p:cNvSpPr>
            <a:spLocks noGrp="1" noRot="1" noChangeAspect="1"/>
          </p:cNvSpPr>
          <p:nvPr>
            <p:ph type="sldImg" idx="2"/>
          </p:nvPr>
        </p:nvSpPr>
        <p:spPr>
          <a:xfrm>
            <a:off x="-1271588" y="847725"/>
            <a:ext cx="7529513" cy="4235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6: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0" name="Google Shape;660;p26: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27: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6" name="Google Shape;666;p27: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8: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2" name="Google Shape;672;p28: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9: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1" name="Google Shape;681;p29: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0: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0" name="Google Shape;690;p30: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1: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9" name="Google Shape;699;p31: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chemeClr val="dk1"/>
              </a:buClr>
              <a:buSzPts val="1100"/>
              <a:buFont typeface="Georgia"/>
              <a:buNone/>
            </a:pPr>
            <a:r>
              <a:rPr lang="en" sz="1100" b="0" i="0" u="none" strike="noStrike" cap="none">
                <a:solidFill>
                  <a:schemeClr val="dk1"/>
                </a:solidFill>
                <a:latin typeface="Georgia"/>
                <a:ea typeface="Georgia"/>
                <a:cs typeface="Georgia"/>
                <a:sym typeface="Georgia"/>
              </a:rPr>
              <a:t> (NULL fields for ID #17)</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2: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8" name="Google Shape;708;p32: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chemeClr val="dk1"/>
              </a:buClr>
              <a:buSzPts val="1100"/>
              <a:buFont typeface="Georgia"/>
              <a:buNone/>
            </a:pPr>
            <a:r>
              <a:rPr lang="en" sz="1100" b="0" i="0" u="none" strike="noStrike" cap="none">
                <a:solidFill>
                  <a:schemeClr val="dk1"/>
                </a:solidFill>
                <a:latin typeface="Georgia"/>
                <a:ea typeface="Georgia"/>
                <a:cs typeface="Georgia"/>
                <a:sym typeface="Georgia"/>
              </a:rPr>
              <a:t> (NULL fields for Ids #5 and #17)</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33: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8" name="Google Shape;718;p33: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3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9" name="Google Shape;729;p34: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61: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7" name="Google Shape;737;p61: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 name="Google Shape;550;p14: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37: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4" name="Google Shape;744;p37: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38: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0" name="Google Shape;750;p38: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2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0: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p40: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20000"/>
              </a:lnSpc>
              <a:spcBef>
                <a:spcPts val="0"/>
              </a:spcBef>
              <a:spcAft>
                <a:spcPts val="0"/>
              </a:spcAft>
              <a:buClr>
                <a:srgbClr val="000000"/>
              </a:buClr>
              <a:buSzPts val="1100"/>
              <a:buFont typeface="Arial"/>
              <a:buNone/>
            </a:pPr>
            <a:endParaRPr dirty="0">
              <a:solidFill>
                <a:schemeClr val="dk1"/>
              </a:solidFill>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9: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2" name="Google Shape;762;p39: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3:notes"/>
          <p:cNvSpPr txBox="1">
            <a:spLocks noGrp="1"/>
          </p:cNvSpPr>
          <p:nvPr>
            <p:ph type="body" idx="1"/>
          </p:nvPr>
        </p:nvSpPr>
        <p:spPr>
          <a:xfrm>
            <a:off x="914400"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768" name="Google Shape;768;p43: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4: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4" name="Google Shape;774;p44:notes"/>
          <p:cNvSpPr txBox="1">
            <a:spLocks noGrp="1"/>
          </p:cNvSpPr>
          <p:nvPr>
            <p:ph type="body" idx="1"/>
          </p:nvPr>
        </p:nvSpPr>
        <p:spPr>
          <a:xfrm>
            <a:off x="914400"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endParaRPr sz="1100" b="0" i="0" u="none" strike="noStrike" cap="none">
              <a:solidFill>
                <a:srgbClr val="000000"/>
              </a:solidFill>
              <a:latin typeface="Georgia"/>
              <a:ea typeface="Georgia"/>
              <a:cs typeface="Georgia"/>
              <a:sym typeface="Georgia"/>
            </a:endParaRPr>
          </a:p>
          <a:p>
            <a:pPr marL="457200" marR="0" lvl="0" indent="0" algn="l" rtl="0">
              <a:lnSpc>
                <a:spcPct val="120000"/>
              </a:lnSpc>
              <a:spcBef>
                <a:spcPts val="0"/>
              </a:spcBef>
              <a:spcAft>
                <a:spcPts val="0"/>
              </a:spcAft>
              <a:buClr>
                <a:srgbClr val="000000"/>
              </a:buClr>
              <a:buSzPts val="1100"/>
              <a:buFont typeface="Arial"/>
              <a:buNone/>
            </a:pPr>
            <a:endParaRPr sz="1100" b="0" i="0" u="none" strike="noStrike" cap="none">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7: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6" name="Google Shape;786;p47:notes"/>
          <p:cNvSpPr txBox="1">
            <a:spLocks noGrp="1"/>
          </p:cNvSpPr>
          <p:nvPr>
            <p:ph type="body" idx="1"/>
          </p:nvPr>
        </p:nvSpPr>
        <p:spPr>
          <a:xfrm>
            <a:off x="914400"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8:notes"/>
          <p:cNvSpPr txBox="1">
            <a:spLocks noGrp="1"/>
          </p:cNvSpPr>
          <p:nvPr>
            <p:ph type="body" idx="1"/>
          </p:nvPr>
        </p:nvSpPr>
        <p:spPr>
          <a:xfrm>
            <a:off x="914400"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795" name="Google Shape;795;p48: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49: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1" name="Google Shape;801;p49: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0: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7" name="Google Shape;807;p50: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457200" marR="0" lvl="0" indent="0" algn="l" rtl="0">
              <a:lnSpc>
                <a:spcPct val="12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8: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18: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3:notes"/>
          <p:cNvSpPr txBox="1">
            <a:spLocks noGrp="1"/>
          </p:cNvSpPr>
          <p:nvPr>
            <p:ph type="body" idx="1"/>
          </p:nvPr>
        </p:nvSpPr>
        <p:spPr>
          <a:xfrm>
            <a:off x="914400"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813" name="Google Shape;813;p53: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5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p54:notes"/>
          <p:cNvSpPr txBox="1">
            <a:spLocks noGrp="1"/>
          </p:cNvSpPr>
          <p:nvPr>
            <p:ph type="body" idx="1"/>
          </p:nvPr>
        </p:nvSpPr>
        <p:spPr>
          <a:xfrm>
            <a:off x="914400"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2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Instructor Note: </a:t>
            </a:r>
            <a:r>
              <a:rPr lang="en-US" sz="1100" b="0" i="0" u="none" strike="noStrike" cap="none">
                <a:solidFill>
                  <a:srgbClr val="000000"/>
                </a:solidFill>
                <a:latin typeface="Arial"/>
                <a:ea typeface="Arial"/>
                <a:cs typeface="Arial"/>
                <a:sym typeface="Arial"/>
              </a:rPr>
              <a:t>Introduce the context and questions below. Students will run their own queries to answer questions about the data, to continue to descriptively understand the data we have.  Consider having students share the answers via Slack after they are finished. </a:t>
            </a:r>
          </a:p>
          <a:p>
            <a:pPr marL="0" marR="0" lvl="0" indent="0" algn="l" rtl="0">
              <a:lnSpc>
                <a:spcPct val="120000"/>
              </a:lnSpc>
              <a:spcBef>
                <a:spcPts val="0"/>
              </a:spcBef>
              <a:spcAft>
                <a:spcPts val="0"/>
              </a:spcAft>
              <a:buClr>
                <a:srgbClr val="000000"/>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--Q1: Show the number of frame sales in the database. Limit to the top 10 products.</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p.name, SUM(od.orderqty) AS qtyordered</a:t>
            </a:r>
          </a:p>
          <a:p>
            <a:pPr marL="0" marR="0" lvl="0" indent="0" algn="l" rtl="0">
              <a:lnSpc>
                <a:spcPct val="100000"/>
              </a:lnSpc>
              <a:spcBef>
                <a:spcPts val="0"/>
              </a:spcBef>
              <a:spcAft>
                <a:spcPts val="0"/>
              </a:spcAft>
              <a:buClr>
                <a:schemeClr val="dk1"/>
              </a:buClr>
              <a:buSzPts val="1100"/>
              <a:buFont typeface="Arial"/>
              <a:buNone/>
            </a:pPr>
            <a:r>
              <a:rPr lang="en-US"/>
              <a:t>FROM sales.salesorderdetail AS od </a:t>
            </a:r>
          </a:p>
          <a:p>
            <a:pPr marL="0" marR="0" lvl="0" indent="0" algn="l" rtl="0">
              <a:lnSpc>
                <a:spcPct val="100000"/>
              </a:lnSpc>
              <a:spcBef>
                <a:spcPts val="0"/>
              </a:spcBef>
              <a:spcAft>
                <a:spcPts val="0"/>
              </a:spcAft>
              <a:buClr>
                <a:schemeClr val="dk1"/>
              </a:buClr>
              <a:buSzPts val="1100"/>
              <a:buFont typeface="Arial"/>
              <a:buNone/>
            </a:pPr>
            <a:r>
              <a:rPr lang="en-US"/>
              <a:t>LEFT JOIN production.product AS p </a:t>
            </a:r>
          </a:p>
          <a:p>
            <a:pPr marL="0" marR="0" lvl="0" indent="0" algn="l" rtl="0">
              <a:lnSpc>
                <a:spcPct val="100000"/>
              </a:lnSpc>
              <a:spcBef>
                <a:spcPts val="0"/>
              </a:spcBef>
              <a:spcAft>
                <a:spcPts val="0"/>
              </a:spcAft>
              <a:buClr>
                <a:schemeClr val="dk1"/>
              </a:buClr>
              <a:buSzPts val="1100"/>
              <a:buFont typeface="Arial"/>
              <a:buNone/>
            </a:pPr>
            <a:r>
              <a:rPr lang="en-US"/>
              <a:t>	USING(productid)</a:t>
            </a:r>
          </a:p>
          <a:p>
            <a:pPr marL="0" marR="0" lvl="0" indent="0" algn="l" rtl="0">
              <a:lnSpc>
                <a:spcPct val="100000"/>
              </a:lnSpc>
              <a:spcBef>
                <a:spcPts val="0"/>
              </a:spcBef>
              <a:spcAft>
                <a:spcPts val="0"/>
              </a:spcAft>
              <a:buClr>
                <a:schemeClr val="dk1"/>
              </a:buClr>
              <a:buSzPts val="1100"/>
              <a:buFont typeface="Arial"/>
              <a:buNone/>
            </a:pPr>
            <a:r>
              <a:rPr lang="en-US"/>
              <a:t>WHERE p.productnumber ILIKE '%fr%'</a:t>
            </a:r>
          </a:p>
          <a:p>
            <a:pPr marL="0" marR="0" lvl="0" indent="0" algn="l" rtl="0">
              <a:lnSpc>
                <a:spcPct val="100000"/>
              </a:lnSpc>
              <a:spcBef>
                <a:spcPts val="0"/>
              </a:spcBef>
              <a:spcAft>
                <a:spcPts val="0"/>
              </a:spcAft>
              <a:buClr>
                <a:schemeClr val="dk1"/>
              </a:buClr>
              <a:buSzPts val="1100"/>
              <a:buFont typeface="Arial"/>
              <a:buNone/>
            </a:pPr>
            <a:r>
              <a:rPr lang="en-US"/>
              <a:t>GROUP BY p.name</a:t>
            </a:r>
          </a:p>
          <a:p>
            <a:pPr marL="0" marR="0" lvl="0" indent="0" algn="l" rtl="0">
              <a:lnSpc>
                <a:spcPct val="100000"/>
              </a:lnSpc>
              <a:spcBef>
                <a:spcPts val="0"/>
              </a:spcBef>
              <a:spcAft>
                <a:spcPts val="0"/>
              </a:spcAft>
              <a:buClr>
                <a:schemeClr val="dk1"/>
              </a:buClr>
              <a:buSzPts val="1100"/>
              <a:buFont typeface="Arial"/>
              <a:buNone/>
            </a:pPr>
            <a:r>
              <a:rPr lang="en-US"/>
              <a:t>ORDER BY qtyordered DESC</a:t>
            </a:r>
          </a:p>
          <a:p>
            <a:pPr marL="0" marR="0" lvl="0" indent="0" algn="l" rtl="0">
              <a:lnSpc>
                <a:spcPct val="100000"/>
              </a:lnSpc>
              <a:spcBef>
                <a:spcPts val="0"/>
              </a:spcBef>
              <a:spcAft>
                <a:spcPts val="0"/>
              </a:spcAft>
              <a:buClr>
                <a:schemeClr val="dk1"/>
              </a:buClr>
              <a:buSzPts val="1100"/>
              <a:buFont typeface="Arial"/>
              <a:buNone/>
            </a:pPr>
            <a:r>
              <a:rPr lang="en-US"/>
              <a:t>LIMIT 10;</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--Q2: Generate a list of only the mountain bike frames sold.(26 rows)</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p.name, SUM(od.orderqty) AS qtyordered</a:t>
            </a:r>
          </a:p>
          <a:p>
            <a:pPr marL="0" marR="0" lvl="0" indent="0" algn="l" rtl="0">
              <a:lnSpc>
                <a:spcPct val="100000"/>
              </a:lnSpc>
              <a:spcBef>
                <a:spcPts val="0"/>
              </a:spcBef>
              <a:spcAft>
                <a:spcPts val="0"/>
              </a:spcAft>
              <a:buClr>
                <a:schemeClr val="dk1"/>
              </a:buClr>
              <a:buSzPts val="1100"/>
              <a:buFont typeface="Arial"/>
              <a:buNone/>
            </a:pPr>
            <a:r>
              <a:rPr lang="en-US"/>
              <a:t>FROM sales.salesorderdetail AS od </a:t>
            </a:r>
          </a:p>
          <a:p>
            <a:pPr marL="0" marR="0" lvl="0" indent="0" algn="l" rtl="0">
              <a:lnSpc>
                <a:spcPct val="100000"/>
              </a:lnSpc>
              <a:spcBef>
                <a:spcPts val="0"/>
              </a:spcBef>
              <a:spcAft>
                <a:spcPts val="0"/>
              </a:spcAft>
              <a:buClr>
                <a:schemeClr val="dk1"/>
              </a:buClr>
              <a:buSzPts val="1100"/>
              <a:buFont typeface="Arial"/>
              <a:buNone/>
            </a:pPr>
            <a:r>
              <a:rPr lang="en-US"/>
              <a:t>LEFT JOIN production.product AS p </a:t>
            </a:r>
          </a:p>
          <a:p>
            <a:pPr marL="0" marR="0" lvl="0" indent="0" algn="l" rtl="0">
              <a:lnSpc>
                <a:spcPct val="100000"/>
              </a:lnSpc>
              <a:spcBef>
                <a:spcPts val="0"/>
              </a:spcBef>
              <a:spcAft>
                <a:spcPts val="0"/>
              </a:spcAft>
              <a:buClr>
                <a:schemeClr val="dk1"/>
              </a:buClr>
              <a:buSzPts val="1100"/>
              <a:buFont typeface="Arial"/>
              <a:buNone/>
            </a:pPr>
            <a:r>
              <a:rPr lang="en-US"/>
              <a:t>	USING(productid)</a:t>
            </a:r>
          </a:p>
          <a:p>
            <a:pPr marL="0" marR="0" lvl="0" indent="0" algn="l" rtl="0">
              <a:lnSpc>
                <a:spcPct val="100000"/>
              </a:lnSpc>
              <a:spcBef>
                <a:spcPts val="0"/>
              </a:spcBef>
              <a:spcAft>
                <a:spcPts val="0"/>
              </a:spcAft>
              <a:buClr>
                <a:schemeClr val="dk1"/>
              </a:buClr>
              <a:buSzPts val="1100"/>
              <a:buFont typeface="Arial"/>
              <a:buNone/>
            </a:pPr>
            <a:r>
              <a:rPr lang="en-US"/>
              <a:t>WHERE p.productnumber ILIKE '%fr%' </a:t>
            </a:r>
          </a:p>
          <a:p>
            <a:pPr marL="0" marR="0" lvl="0" indent="0" algn="l" rtl="0">
              <a:lnSpc>
                <a:spcPct val="100000"/>
              </a:lnSpc>
              <a:spcBef>
                <a:spcPts val="0"/>
              </a:spcBef>
              <a:spcAft>
                <a:spcPts val="0"/>
              </a:spcAft>
              <a:buClr>
                <a:schemeClr val="dk1"/>
              </a:buClr>
              <a:buSzPts val="1100"/>
              <a:buFont typeface="Arial"/>
              <a:buNone/>
            </a:pPr>
            <a:r>
              <a:rPr lang="en-US"/>
              <a:t>	AND p.name ILIKE '%mountain%'</a:t>
            </a:r>
          </a:p>
          <a:p>
            <a:pPr marL="0" marR="0" lvl="0" indent="0" algn="l" rtl="0">
              <a:lnSpc>
                <a:spcPct val="100000"/>
              </a:lnSpc>
              <a:spcBef>
                <a:spcPts val="0"/>
              </a:spcBef>
              <a:spcAft>
                <a:spcPts val="0"/>
              </a:spcAft>
              <a:buClr>
                <a:schemeClr val="dk1"/>
              </a:buClr>
              <a:buSzPts val="1100"/>
              <a:buFont typeface="Arial"/>
              <a:buNone/>
            </a:pPr>
            <a:r>
              <a:rPr lang="en-US"/>
              <a:t>GROUP BY p.name</a:t>
            </a:r>
          </a:p>
          <a:p>
            <a:pPr marL="0" marR="0" lvl="0" indent="0" algn="l" rtl="0">
              <a:lnSpc>
                <a:spcPct val="100000"/>
              </a:lnSpc>
              <a:spcBef>
                <a:spcPts val="0"/>
              </a:spcBef>
              <a:spcAft>
                <a:spcPts val="0"/>
              </a:spcAft>
              <a:buClr>
                <a:schemeClr val="dk1"/>
              </a:buClr>
              <a:buSzPts val="1100"/>
              <a:buFont typeface="Arial"/>
              <a:buNone/>
            </a:pPr>
            <a:r>
              <a:rPr lang="en-US"/>
              <a:t>ORDER BY qtyordered DESC;</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--Q3: Which mountain bike frames were not sold? (2 rows)</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p.name, SUM(od.orderqty) AS qtyordered</a:t>
            </a:r>
          </a:p>
          <a:p>
            <a:pPr marL="0" marR="0" lvl="0" indent="0" algn="l" rtl="0">
              <a:lnSpc>
                <a:spcPct val="100000"/>
              </a:lnSpc>
              <a:spcBef>
                <a:spcPts val="0"/>
              </a:spcBef>
              <a:spcAft>
                <a:spcPts val="0"/>
              </a:spcAft>
              <a:buClr>
                <a:schemeClr val="dk1"/>
              </a:buClr>
              <a:buSzPts val="1100"/>
              <a:buFont typeface="Arial"/>
              <a:buNone/>
            </a:pPr>
            <a:r>
              <a:rPr lang="en-US"/>
              <a:t>FROM sales.salesorderdetail AS od </a:t>
            </a:r>
          </a:p>
          <a:p>
            <a:pPr marL="0" marR="0" lvl="0" indent="0" algn="l" rtl="0">
              <a:lnSpc>
                <a:spcPct val="100000"/>
              </a:lnSpc>
              <a:spcBef>
                <a:spcPts val="0"/>
              </a:spcBef>
              <a:spcAft>
                <a:spcPts val="0"/>
              </a:spcAft>
              <a:buClr>
                <a:schemeClr val="dk1"/>
              </a:buClr>
              <a:buSzPts val="1100"/>
              <a:buFont typeface="Arial"/>
              <a:buNone/>
            </a:pPr>
            <a:r>
              <a:rPr lang="en-US"/>
              <a:t>RIGHT JOIN production.product AS p </a:t>
            </a:r>
          </a:p>
          <a:p>
            <a:pPr marL="0" marR="0" lvl="0" indent="0" algn="l" rtl="0">
              <a:lnSpc>
                <a:spcPct val="100000"/>
              </a:lnSpc>
              <a:spcBef>
                <a:spcPts val="0"/>
              </a:spcBef>
              <a:spcAft>
                <a:spcPts val="0"/>
              </a:spcAft>
              <a:buClr>
                <a:schemeClr val="dk1"/>
              </a:buClr>
              <a:buSzPts val="1100"/>
              <a:buFont typeface="Arial"/>
              <a:buNone/>
            </a:pPr>
            <a:r>
              <a:rPr lang="en-US"/>
              <a:t>	USING(productid)</a:t>
            </a:r>
          </a:p>
          <a:p>
            <a:pPr marL="0" marR="0" lvl="0" indent="0" algn="l" rtl="0">
              <a:lnSpc>
                <a:spcPct val="100000"/>
              </a:lnSpc>
              <a:spcBef>
                <a:spcPts val="0"/>
              </a:spcBef>
              <a:spcAft>
                <a:spcPts val="0"/>
              </a:spcAft>
              <a:buClr>
                <a:schemeClr val="dk1"/>
              </a:buClr>
              <a:buSzPts val="1100"/>
              <a:buFont typeface="Arial"/>
              <a:buNone/>
            </a:pPr>
            <a:r>
              <a:rPr lang="en-US"/>
              <a:t>WHERE p.productnumber ILIKE '%fr%' </a:t>
            </a:r>
          </a:p>
          <a:p>
            <a:pPr marL="0" marR="0" lvl="0" indent="0" algn="l" rtl="0">
              <a:lnSpc>
                <a:spcPct val="100000"/>
              </a:lnSpc>
              <a:spcBef>
                <a:spcPts val="0"/>
              </a:spcBef>
              <a:spcAft>
                <a:spcPts val="0"/>
              </a:spcAft>
              <a:buClr>
                <a:schemeClr val="dk1"/>
              </a:buClr>
              <a:buSzPts val="1100"/>
              <a:buFont typeface="Arial"/>
              <a:buNone/>
            </a:pPr>
            <a:r>
              <a:rPr lang="en-US"/>
              <a:t>	AND p.name ILIKE '%mountain%'</a:t>
            </a:r>
          </a:p>
          <a:p>
            <a:pPr marL="0" marR="0" lvl="0" indent="0" algn="l" rtl="0">
              <a:lnSpc>
                <a:spcPct val="100000"/>
              </a:lnSpc>
              <a:spcBef>
                <a:spcPts val="0"/>
              </a:spcBef>
              <a:spcAft>
                <a:spcPts val="0"/>
              </a:spcAft>
              <a:buClr>
                <a:schemeClr val="dk1"/>
              </a:buClr>
              <a:buSzPts val="1100"/>
              <a:buFont typeface="Arial"/>
              <a:buNone/>
            </a:pPr>
            <a:r>
              <a:rPr lang="en-US"/>
              <a:t>GROUP BY p.name</a:t>
            </a:r>
          </a:p>
          <a:p>
            <a:pPr marL="0" marR="0" lvl="0" indent="0" algn="l" rtl="0">
              <a:lnSpc>
                <a:spcPct val="100000"/>
              </a:lnSpc>
              <a:spcBef>
                <a:spcPts val="0"/>
              </a:spcBef>
              <a:spcAft>
                <a:spcPts val="0"/>
              </a:spcAft>
              <a:buClr>
                <a:schemeClr val="dk1"/>
              </a:buClr>
              <a:buSzPts val="1100"/>
              <a:buFont typeface="Arial"/>
              <a:buNone/>
            </a:pPr>
            <a:r>
              <a:rPr lang="en-US"/>
              <a:t>HAVING SUM(od.orderqty) IS NULL</a:t>
            </a:r>
          </a:p>
          <a:p>
            <a:pPr marL="0" marR="0" lvl="0" indent="0" algn="l" rtl="0">
              <a:lnSpc>
                <a:spcPct val="100000"/>
              </a:lnSpc>
              <a:spcBef>
                <a:spcPts val="0"/>
              </a:spcBef>
              <a:spcAft>
                <a:spcPts val="0"/>
              </a:spcAft>
              <a:buClr>
                <a:schemeClr val="dk1"/>
              </a:buClr>
              <a:buSzPts val="1100"/>
              <a:buFont typeface="Arial"/>
              <a:buNone/>
            </a:pPr>
            <a:r>
              <a:rPr lang="en-US"/>
              <a:t>ORDER BY qtyordered DESC;</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--Q4: How many distinct stores are there? (Hint: use sales.store table)</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COUNT(DISTINCT s.name) </a:t>
            </a:r>
          </a:p>
          <a:p>
            <a:pPr marL="0" marR="0" lvl="0" indent="0" algn="l" rtl="0">
              <a:lnSpc>
                <a:spcPct val="100000"/>
              </a:lnSpc>
              <a:spcBef>
                <a:spcPts val="0"/>
              </a:spcBef>
              <a:spcAft>
                <a:spcPts val="0"/>
              </a:spcAft>
              <a:buClr>
                <a:schemeClr val="dk1"/>
              </a:buClr>
              <a:buSzPts val="1100"/>
              <a:buFont typeface="Arial"/>
              <a:buNone/>
            </a:pPr>
            <a:r>
              <a:rPr lang="en-US"/>
              <a:t>FROM sales.store AS s;</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--Q5: How much money has “Frugal Bike Shop” spent in its history with Adventure Works Cycles? </a:t>
            </a:r>
          </a:p>
          <a:p>
            <a:pPr marL="0" marR="0" lvl="0" indent="0" algn="l" rtl="0">
              <a:lnSpc>
                <a:spcPct val="100000"/>
              </a:lnSpc>
              <a:spcBef>
                <a:spcPts val="0"/>
              </a:spcBef>
              <a:spcAft>
                <a:spcPts val="0"/>
              </a:spcAft>
              <a:buClr>
                <a:schemeClr val="dk1"/>
              </a:buClr>
              <a:buSzPts val="1100"/>
              <a:buFont typeface="Arial"/>
              <a:buNone/>
            </a:pPr>
            <a:r>
              <a:rPr lang="en-US"/>
              <a:t>--Do not include tax or freight fees. (Hint: sales.salesorderheader table) (1 row - $7,259,567.88)</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CAST(SUM(oh.totaldue) AS MONEY) </a:t>
            </a:r>
          </a:p>
          <a:p>
            <a:pPr marL="0" marR="0" lvl="0" indent="0" algn="l" rtl="0">
              <a:lnSpc>
                <a:spcPct val="100000"/>
              </a:lnSpc>
              <a:spcBef>
                <a:spcPts val="0"/>
              </a:spcBef>
              <a:spcAft>
                <a:spcPts val="0"/>
              </a:spcAft>
              <a:buClr>
                <a:schemeClr val="dk1"/>
              </a:buClr>
              <a:buSzPts val="1100"/>
              <a:buFont typeface="Arial"/>
              <a:buNone/>
            </a:pPr>
            <a:r>
              <a:rPr lang="en-US"/>
              <a:t>FROM sales.store AS s</a:t>
            </a:r>
          </a:p>
          <a:p>
            <a:pPr marL="0" marR="0" lvl="0" indent="0" algn="l" rtl="0">
              <a:lnSpc>
                <a:spcPct val="100000"/>
              </a:lnSpc>
              <a:spcBef>
                <a:spcPts val="0"/>
              </a:spcBef>
              <a:spcAft>
                <a:spcPts val="0"/>
              </a:spcAft>
              <a:buClr>
                <a:schemeClr val="dk1"/>
              </a:buClr>
              <a:buSzPts val="1100"/>
              <a:buFont typeface="Arial"/>
              <a:buNone/>
            </a:pPr>
            <a:r>
              <a:rPr lang="en-US"/>
              <a:t>LEFT JOIN sales.salesorderheader AS oh </a:t>
            </a:r>
          </a:p>
          <a:p>
            <a:pPr marL="0" marR="0" lvl="0" indent="0" algn="l" rtl="0">
              <a:lnSpc>
                <a:spcPct val="100000"/>
              </a:lnSpc>
              <a:spcBef>
                <a:spcPts val="0"/>
              </a:spcBef>
              <a:spcAft>
                <a:spcPts val="0"/>
              </a:spcAft>
              <a:buClr>
                <a:schemeClr val="dk1"/>
              </a:buClr>
              <a:buSzPts val="1100"/>
              <a:buFont typeface="Arial"/>
              <a:buNone/>
            </a:pPr>
            <a:r>
              <a:rPr lang="en-US"/>
              <a:t>USING(salespersonid)</a:t>
            </a:r>
          </a:p>
          <a:p>
            <a:pPr marL="0" marR="0" lvl="0" indent="0" algn="l" rtl="0">
              <a:lnSpc>
                <a:spcPct val="100000"/>
              </a:lnSpc>
              <a:spcBef>
                <a:spcPts val="0"/>
              </a:spcBef>
              <a:spcAft>
                <a:spcPts val="0"/>
              </a:spcAft>
              <a:buClr>
                <a:schemeClr val="dk1"/>
              </a:buClr>
              <a:buSzPts val="1100"/>
              <a:buFont typeface="Arial"/>
              <a:buNone/>
            </a:pPr>
            <a:r>
              <a:rPr lang="en-US"/>
              <a:t>WHERE s.name ILIKE 'Frugal Bike Shop';</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--Q6: How many distinct / unique products has Frugal Bike Shop purchased in its history with Adventure Works Cycles? (1 row - 241)</a:t>
            </a:r>
          </a:p>
          <a:p>
            <a:pPr marL="0" marR="0" lvl="0" indent="0" algn="l" rtl="0">
              <a:lnSpc>
                <a:spcPct val="100000"/>
              </a:lnSpc>
              <a:spcBef>
                <a:spcPts val="0"/>
              </a:spcBef>
              <a:spcAft>
                <a:spcPts val="0"/>
              </a:spcAft>
              <a:buClr>
                <a:schemeClr val="dk1"/>
              </a:buClr>
              <a:buSzPts val="1100"/>
              <a:buFont typeface="Arial"/>
              <a:buNone/>
            </a:pPr>
            <a:r>
              <a:rPr lang="en-US"/>
              <a:t>--(Hint: start with the stores table and work toward product table. Your query will take a very very long time if you go the other way around)</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COUNT(DISTINCT(od.productid)) </a:t>
            </a:r>
          </a:p>
          <a:p>
            <a:pPr marL="0" marR="0" lvl="0" indent="0" algn="l" rtl="0">
              <a:lnSpc>
                <a:spcPct val="100000"/>
              </a:lnSpc>
              <a:spcBef>
                <a:spcPts val="0"/>
              </a:spcBef>
              <a:spcAft>
                <a:spcPts val="0"/>
              </a:spcAft>
              <a:buClr>
                <a:schemeClr val="dk1"/>
              </a:buClr>
              <a:buSzPts val="1100"/>
              <a:buFont typeface="Arial"/>
              <a:buNone/>
            </a:pPr>
            <a:r>
              <a:rPr lang="en-US"/>
              <a:t>FROM sales.store s</a:t>
            </a:r>
          </a:p>
          <a:p>
            <a:pPr marL="0" marR="0" lvl="0" indent="0" algn="l" rtl="0">
              <a:lnSpc>
                <a:spcPct val="100000"/>
              </a:lnSpc>
              <a:spcBef>
                <a:spcPts val="0"/>
              </a:spcBef>
              <a:spcAft>
                <a:spcPts val="0"/>
              </a:spcAft>
              <a:buClr>
                <a:schemeClr val="dk1"/>
              </a:buClr>
              <a:buSzPts val="1100"/>
              <a:buFont typeface="Arial"/>
              <a:buNone/>
            </a:pPr>
            <a:r>
              <a:rPr lang="en-US"/>
              <a:t>LEFT JOIN sales.salesorderheader AS oh </a:t>
            </a:r>
          </a:p>
          <a:p>
            <a:pPr marL="0" marR="0" lvl="0" indent="0" algn="l" rtl="0">
              <a:lnSpc>
                <a:spcPct val="100000"/>
              </a:lnSpc>
              <a:spcBef>
                <a:spcPts val="0"/>
              </a:spcBef>
              <a:spcAft>
                <a:spcPts val="0"/>
              </a:spcAft>
              <a:buClr>
                <a:schemeClr val="dk1"/>
              </a:buClr>
              <a:buSzPts val="1100"/>
              <a:buFont typeface="Arial"/>
              <a:buNone/>
            </a:pPr>
            <a:r>
              <a:rPr lang="en-US"/>
              <a:t>	ON oh.salespersonid = s.salespersonid</a:t>
            </a:r>
          </a:p>
          <a:p>
            <a:pPr marL="0" marR="0" lvl="0" indent="0" algn="l" rtl="0">
              <a:lnSpc>
                <a:spcPct val="100000"/>
              </a:lnSpc>
              <a:spcBef>
                <a:spcPts val="0"/>
              </a:spcBef>
              <a:spcAft>
                <a:spcPts val="0"/>
              </a:spcAft>
              <a:buClr>
                <a:schemeClr val="dk1"/>
              </a:buClr>
              <a:buSzPts val="1100"/>
              <a:buFont typeface="Arial"/>
              <a:buNone/>
            </a:pPr>
            <a:r>
              <a:rPr lang="en-US"/>
              <a:t>LEFT JOIN sales.salesorderdetail AS od </a:t>
            </a:r>
          </a:p>
          <a:p>
            <a:pPr marL="0" marR="0" lvl="0" indent="0" algn="l" rtl="0">
              <a:lnSpc>
                <a:spcPct val="100000"/>
              </a:lnSpc>
              <a:spcBef>
                <a:spcPts val="0"/>
              </a:spcBef>
              <a:spcAft>
                <a:spcPts val="0"/>
              </a:spcAft>
              <a:buClr>
                <a:schemeClr val="dk1"/>
              </a:buClr>
              <a:buSzPts val="1100"/>
              <a:buFont typeface="Arial"/>
              <a:buNone/>
            </a:pPr>
            <a:r>
              <a:rPr lang="en-US"/>
              <a:t>	ON od.salesorderid = oh.salesorderid</a:t>
            </a:r>
          </a:p>
          <a:p>
            <a:pPr marL="0" marR="0" lvl="0" indent="0" algn="l" rtl="0">
              <a:lnSpc>
                <a:spcPct val="100000"/>
              </a:lnSpc>
              <a:spcBef>
                <a:spcPts val="0"/>
              </a:spcBef>
              <a:spcAft>
                <a:spcPts val="0"/>
              </a:spcAft>
              <a:buClr>
                <a:schemeClr val="dk1"/>
              </a:buClr>
              <a:buSzPts val="1100"/>
              <a:buFont typeface="Arial"/>
              <a:buNone/>
            </a:pPr>
            <a:r>
              <a:rPr lang="en-US"/>
              <a:t>WHERE s.name ILIKE 'Frugal Bike Shop';</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 Q7: Write a query that generates a list of all products (id and name) purchased </a:t>
            </a:r>
          </a:p>
          <a:p>
            <a:pPr marL="0" marR="0" lvl="0" indent="0" algn="l" rtl="0">
              <a:lnSpc>
                <a:spcPct val="100000"/>
              </a:lnSpc>
              <a:spcBef>
                <a:spcPts val="0"/>
              </a:spcBef>
              <a:spcAft>
                <a:spcPts val="0"/>
              </a:spcAft>
              <a:buClr>
                <a:schemeClr val="dk1"/>
              </a:buClr>
              <a:buSzPts val="1100"/>
              <a:buFont typeface="Arial"/>
              <a:buNone/>
            </a:pPr>
            <a:r>
              <a:rPr lang="en-US"/>
              <a:t>					  --by Frugal Bike Shop, along with the total amount sold for each product. (241 rows)</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SELECT p.productid, p.name, CAST(SUM(oh.totaldue) AS MONEY) AS totalsales</a:t>
            </a:r>
          </a:p>
          <a:p>
            <a:pPr marL="0" marR="0" lvl="0" indent="0" algn="l" rtl="0">
              <a:lnSpc>
                <a:spcPct val="100000"/>
              </a:lnSpc>
              <a:spcBef>
                <a:spcPts val="0"/>
              </a:spcBef>
              <a:spcAft>
                <a:spcPts val="0"/>
              </a:spcAft>
              <a:buClr>
                <a:schemeClr val="dk1"/>
              </a:buClr>
              <a:buSzPts val="1100"/>
              <a:buFont typeface="Arial"/>
              <a:buNone/>
            </a:pPr>
            <a:r>
              <a:rPr lang="en-US"/>
              <a:t>FROM production.product AS p</a:t>
            </a:r>
          </a:p>
          <a:p>
            <a:pPr marL="0" marR="0" lvl="0" indent="0" algn="l" rtl="0">
              <a:lnSpc>
                <a:spcPct val="100000"/>
              </a:lnSpc>
              <a:spcBef>
                <a:spcPts val="0"/>
              </a:spcBef>
              <a:spcAft>
                <a:spcPts val="0"/>
              </a:spcAft>
              <a:buClr>
                <a:schemeClr val="dk1"/>
              </a:buClr>
              <a:buSzPts val="1100"/>
              <a:buFont typeface="Arial"/>
              <a:buNone/>
            </a:pPr>
            <a:r>
              <a:rPr lang="en-US"/>
              <a:t>LEFT JOIN sales.salesorderdetail AS od </a:t>
            </a:r>
          </a:p>
          <a:p>
            <a:pPr marL="0" marR="0" lvl="0" indent="0" algn="l" rtl="0">
              <a:lnSpc>
                <a:spcPct val="100000"/>
              </a:lnSpc>
              <a:spcBef>
                <a:spcPts val="0"/>
              </a:spcBef>
              <a:spcAft>
                <a:spcPts val="0"/>
              </a:spcAft>
              <a:buClr>
                <a:schemeClr val="dk1"/>
              </a:buClr>
              <a:buSzPts val="1100"/>
              <a:buFont typeface="Arial"/>
              <a:buNone/>
            </a:pPr>
            <a:r>
              <a:rPr lang="en-US"/>
              <a:t>	ON od.productid = p.productid</a:t>
            </a:r>
          </a:p>
          <a:p>
            <a:pPr marL="0" marR="0" lvl="0" indent="0" algn="l" rtl="0">
              <a:lnSpc>
                <a:spcPct val="100000"/>
              </a:lnSpc>
              <a:spcBef>
                <a:spcPts val="0"/>
              </a:spcBef>
              <a:spcAft>
                <a:spcPts val="0"/>
              </a:spcAft>
              <a:buClr>
                <a:schemeClr val="dk1"/>
              </a:buClr>
              <a:buSzPts val="1100"/>
              <a:buFont typeface="Arial"/>
              <a:buNone/>
            </a:pPr>
            <a:r>
              <a:rPr lang="en-US"/>
              <a:t>LEFT JOIN sales.salesorderheader AS oh </a:t>
            </a:r>
          </a:p>
          <a:p>
            <a:pPr marL="0" marR="0" lvl="0" indent="0" algn="l" rtl="0">
              <a:lnSpc>
                <a:spcPct val="100000"/>
              </a:lnSpc>
              <a:spcBef>
                <a:spcPts val="0"/>
              </a:spcBef>
              <a:spcAft>
                <a:spcPts val="0"/>
              </a:spcAft>
              <a:buClr>
                <a:schemeClr val="dk1"/>
              </a:buClr>
              <a:buSzPts val="1100"/>
              <a:buFont typeface="Arial"/>
              <a:buNone/>
            </a:pPr>
            <a:r>
              <a:rPr lang="en-US"/>
              <a:t>	ON oh.salesorderid = od.salesorderid</a:t>
            </a:r>
          </a:p>
          <a:p>
            <a:pPr marL="0" marR="0" lvl="0" indent="0" algn="l" rtl="0">
              <a:lnSpc>
                <a:spcPct val="100000"/>
              </a:lnSpc>
              <a:spcBef>
                <a:spcPts val="0"/>
              </a:spcBef>
              <a:spcAft>
                <a:spcPts val="0"/>
              </a:spcAft>
              <a:buClr>
                <a:schemeClr val="dk1"/>
              </a:buClr>
              <a:buSzPts val="1100"/>
              <a:buFont typeface="Arial"/>
              <a:buNone/>
            </a:pPr>
            <a:r>
              <a:rPr lang="en-US"/>
              <a:t>LEFT JOIN sales.store AS s </a:t>
            </a:r>
          </a:p>
          <a:p>
            <a:pPr marL="0" marR="0" lvl="0" indent="0" algn="l" rtl="0">
              <a:lnSpc>
                <a:spcPct val="100000"/>
              </a:lnSpc>
              <a:spcBef>
                <a:spcPts val="0"/>
              </a:spcBef>
              <a:spcAft>
                <a:spcPts val="0"/>
              </a:spcAft>
              <a:buClr>
                <a:schemeClr val="dk1"/>
              </a:buClr>
              <a:buSzPts val="1100"/>
              <a:buFont typeface="Arial"/>
              <a:buNone/>
            </a:pPr>
            <a:r>
              <a:rPr lang="en-US"/>
              <a:t>	ON s.salespersonid = oh.salespersonid</a:t>
            </a:r>
          </a:p>
          <a:p>
            <a:pPr marL="0" marR="0" lvl="0" indent="0" algn="l" rtl="0">
              <a:lnSpc>
                <a:spcPct val="100000"/>
              </a:lnSpc>
              <a:spcBef>
                <a:spcPts val="0"/>
              </a:spcBef>
              <a:spcAft>
                <a:spcPts val="0"/>
              </a:spcAft>
              <a:buClr>
                <a:schemeClr val="dk1"/>
              </a:buClr>
              <a:buSzPts val="1100"/>
              <a:buFont typeface="Arial"/>
              <a:buNone/>
            </a:pPr>
            <a:r>
              <a:rPr lang="en-US"/>
              <a:t>WHERE s.name ILIKE 'Frugal Bike Shop'</a:t>
            </a:r>
          </a:p>
          <a:p>
            <a:pPr marL="0" marR="0" lvl="0" indent="0" algn="l" rtl="0">
              <a:lnSpc>
                <a:spcPct val="100000"/>
              </a:lnSpc>
              <a:spcBef>
                <a:spcPts val="0"/>
              </a:spcBef>
              <a:spcAft>
                <a:spcPts val="0"/>
              </a:spcAft>
              <a:buClr>
                <a:schemeClr val="dk1"/>
              </a:buClr>
              <a:buSzPts val="1100"/>
              <a:buFont typeface="Arial"/>
              <a:buNone/>
            </a:pPr>
            <a:r>
              <a:rPr lang="en-US"/>
              <a:t>GROUP BY p.productid, p.name</a:t>
            </a:r>
          </a:p>
          <a:p>
            <a:pPr marL="0" marR="0" lvl="0" indent="0" algn="l" rtl="0">
              <a:lnSpc>
                <a:spcPct val="100000"/>
              </a:lnSpc>
              <a:spcBef>
                <a:spcPts val="0"/>
              </a:spcBef>
              <a:spcAft>
                <a:spcPts val="0"/>
              </a:spcAft>
              <a:buClr>
                <a:schemeClr val="dk1"/>
              </a:buClr>
              <a:buSzPts val="1100"/>
              <a:buFont typeface="Arial"/>
              <a:buNone/>
            </a:pPr>
            <a:r>
              <a:rPr lang="en-US"/>
              <a:t>ORDER BY totalsales DESC;</a:t>
            </a:r>
          </a:p>
          <a:p>
            <a:pPr marL="0" marR="0" lvl="0" indent="0" algn="l" rtl="0">
              <a:lnSpc>
                <a:spcPct val="100000"/>
              </a:lnSpc>
              <a:spcBef>
                <a:spcPts val="0"/>
              </a:spcBef>
              <a:spcAft>
                <a:spcPts val="0"/>
              </a:spcAft>
              <a:buClr>
                <a:schemeClr val="dk1"/>
              </a:buClr>
              <a:buSzPts val="1100"/>
              <a:buFont typeface="Arial"/>
              <a:buNone/>
            </a:pPr>
            <a:endParaRPr lang="en-US"/>
          </a:p>
          <a:p>
            <a:pPr marL="0" marR="0" lvl="0" indent="0" algn="l" rtl="0">
              <a:lnSpc>
                <a:spcPct val="100000"/>
              </a:lnSpc>
              <a:spcBef>
                <a:spcPts val="0"/>
              </a:spcBef>
              <a:spcAft>
                <a:spcPts val="0"/>
              </a:spcAft>
              <a:buClr>
                <a:schemeClr val="dk1"/>
              </a:buClr>
              <a:buSzPts val="1100"/>
              <a:buFont typeface="Arial"/>
              <a:buNone/>
            </a:pPr>
            <a:r>
              <a:rPr lang="en-US"/>
              <a:t>--Q8: Get a list of product ids that Frugal Bike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0:notes"/>
          <p:cNvSpPr txBox="1">
            <a:spLocks noGrp="1"/>
          </p:cNvSpPr>
          <p:nvPr>
            <p:ph type="body" idx="1"/>
          </p:nvPr>
        </p:nvSpPr>
        <p:spPr>
          <a:xfrm>
            <a:off x="914402" y="4343401"/>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568" name="Google Shape;568;p20: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1: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21:notes"/>
          <p:cNvSpPr txBox="1">
            <a:spLocks noGrp="1"/>
          </p:cNvSpPr>
          <p:nvPr>
            <p:ph type="body" idx="1"/>
          </p:nvPr>
        </p:nvSpPr>
        <p:spPr>
          <a:xfrm>
            <a:off x="914400" y="4343401"/>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3:notes"/>
          <p:cNvSpPr txBox="1">
            <a:spLocks noGrp="1"/>
          </p:cNvSpPr>
          <p:nvPr>
            <p:ph type="body" idx="1"/>
          </p:nvPr>
        </p:nvSpPr>
        <p:spPr>
          <a:xfrm>
            <a:off x="914402" y="4343401"/>
            <a:ext cx="5029200" cy="4114800"/>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80" name="Google Shape;580;p23: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2:notes"/>
          <p:cNvSpPr txBox="1">
            <a:spLocks noGrp="1"/>
          </p:cNvSpPr>
          <p:nvPr>
            <p:ph type="body" idx="1"/>
          </p:nvPr>
        </p:nvSpPr>
        <p:spPr>
          <a:xfrm>
            <a:off x="914402" y="4343401"/>
            <a:ext cx="5029200" cy="4114800"/>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300" b="0" i="0" u="none" strike="noStrike" cap="none" dirty="0">
              <a:solidFill>
                <a:srgbClr val="000000"/>
              </a:solidFill>
              <a:latin typeface="Arial"/>
              <a:ea typeface="Arial"/>
              <a:cs typeface="Arial"/>
              <a:sym typeface="Arial"/>
            </a:endParaRPr>
          </a:p>
        </p:txBody>
      </p:sp>
      <p:sp>
        <p:nvSpPr>
          <p:cNvPr id="600" name="Google Shape;600;p22: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4:notes"/>
          <p:cNvSpPr txBox="1">
            <a:spLocks noGrp="1"/>
          </p:cNvSpPr>
          <p:nvPr>
            <p:ph type="body" idx="1"/>
          </p:nvPr>
        </p:nvSpPr>
        <p:spPr>
          <a:xfrm>
            <a:off x="914402" y="4343401"/>
            <a:ext cx="5029200" cy="4114800"/>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300" b="0" i="0" u="none" strike="noStrike" cap="none" dirty="0">
                <a:solidFill>
                  <a:srgbClr val="000000"/>
                </a:solidFill>
                <a:latin typeface="Arial"/>
                <a:ea typeface="Arial"/>
                <a:cs typeface="Arial"/>
                <a:sym typeface="Arial"/>
              </a:rPr>
              <a:t>.  </a:t>
            </a:r>
            <a:endParaRPr sz="1300" b="0" i="0" u="none" strike="noStrike" cap="none" dirty="0">
              <a:solidFill>
                <a:srgbClr val="000000"/>
              </a:solidFill>
              <a:latin typeface="Arial"/>
              <a:ea typeface="Arial"/>
              <a:cs typeface="Arial"/>
              <a:sym typeface="Arial"/>
            </a:endParaRPr>
          </a:p>
        </p:txBody>
      </p:sp>
      <p:sp>
        <p:nvSpPr>
          <p:cNvPr id="620" name="Google Shape;620;p2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25:notes"/>
          <p:cNvSpPr txBox="1">
            <a:spLocks noGrp="1"/>
          </p:cNvSpPr>
          <p:nvPr>
            <p:ph type="body" idx="1"/>
          </p:nvPr>
        </p:nvSpPr>
        <p:spPr>
          <a:xfrm>
            <a:off x="914402" y="4343401"/>
            <a:ext cx="5029200" cy="4114800"/>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40" name="Google Shape;640;p25:notes"/>
          <p:cNvSpPr>
            <a:spLocks noGrp="1" noRot="1" noChangeAspect="1"/>
          </p:cNvSpPr>
          <p:nvPr>
            <p:ph type="sldImg" idx="2"/>
          </p:nvPr>
        </p:nvSpPr>
        <p:spPr>
          <a:xfrm>
            <a:off x="429377" y="686405"/>
            <a:ext cx="5999400" cy="3427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8.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348699" y="420265"/>
            <a:ext cx="8324100" cy="516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
        <p:nvSpPr>
          <p:cNvPr id="10" name="Google Shape;10;p2"/>
          <p:cNvSpPr txBox="1">
            <a:spLocks noGrp="1"/>
          </p:cNvSpPr>
          <p:nvPr>
            <p:ph type="body" idx="1"/>
          </p:nvPr>
        </p:nvSpPr>
        <p:spPr>
          <a:xfrm>
            <a:off x="348699" y="1024358"/>
            <a:ext cx="8324100" cy="32067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 name="Google Shape;11;p2"/>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12" name="Google Shape;12;p2"/>
          <p:cNvCxnSpPr/>
          <p:nvPr/>
        </p:nvCxnSpPr>
        <p:spPr>
          <a:xfrm>
            <a:off x="416052"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13" name="Google Shape;13;p2"/>
          <p:cNvPicPr preferRelativeResize="0"/>
          <p:nvPr/>
        </p:nvPicPr>
        <p:blipFill rotWithShape="1">
          <a:blip r:embed="rId2">
            <a:alphaModFix/>
          </a:blip>
          <a:srcRect/>
          <a:stretch/>
        </p:blipFill>
        <p:spPr>
          <a:xfrm>
            <a:off x="8515350" y="4790684"/>
            <a:ext cx="224391" cy="224002"/>
          </a:xfrm>
          <a:prstGeom prst="rect">
            <a:avLst/>
          </a:prstGeom>
          <a:noFill/>
          <a:ln>
            <a:noFill/>
          </a:ln>
        </p:spPr>
      </p:pic>
      <p:cxnSp>
        <p:nvCxnSpPr>
          <p:cNvPr id="14" name="Google Shape;14;p2"/>
          <p:cNvCxnSpPr/>
          <p:nvPr/>
        </p:nvCxnSpPr>
        <p:spPr>
          <a:xfrm>
            <a:off x="416052" y="420264"/>
            <a:ext cx="8312100" cy="0"/>
          </a:xfrm>
          <a:prstGeom prst="straightConnector1">
            <a:avLst/>
          </a:prstGeom>
          <a:noFill/>
          <a:ln w="9525" cap="flat" cmpd="sng">
            <a:solidFill>
              <a:srgbClr val="000000"/>
            </a:solidFill>
            <a:prstDash val="solid"/>
            <a:round/>
            <a:headEnd type="none" w="sm" len="sm"/>
            <a:tailEnd type="none" w="sm" len="sm"/>
          </a:ln>
        </p:spPr>
      </p:cxnSp>
      <p:cxnSp>
        <p:nvCxnSpPr>
          <p:cNvPr id="15" name="Google Shape;15;p2"/>
          <p:cNvCxnSpPr/>
          <p:nvPr/>
        </p:nvCxnSpPr>
        <p:spPr>
          <a:xfrm>
            <a:off x="416052" y="858414"/>
            <a:ext cx="8312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82"/>
        <p:cNvGrpSpPr/>
        <p:nvPr/>
      </p:nvGrpSpPr>
      <p:grpSpPr>
        <a:xfrm>
          <a:off x="0" y="0"/>
          <a:ext cx="0" cy="0"/>
          <a:chOff x="0" y="0"/>
          <a:chExt cx="0" cy="0"/>
        </a:xfrm>
      </p:grpSpPr>
      <p:cxnSp>
        <p:nvCxnSpPr>
          <p:cNvPr id="83" name="Google Shape;83;p11"/>
          <p:cNvCxnSpPr/>
          <p:nvPr/>
        </p:nvCxnSpPr>
        <p:spPr>
          <a:xfrm>
            <a:off x="416052" y="422769"/>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84" name="Google Shape;84;p11"/>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85" name="Google Shape;85;p11"/>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86" name="Google Shape;86;p11"/>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87" name="Google Shape;87;p11"/>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88" name="Google Shape;88;p11"/>
          <p:cNvSpPr txBox="1">
            <a:spLocks noGrp="1"/>
          </p:cNvSpPr>
          <p:nvPr>
            <p:ph type="title"/>
          </p:nvPr>
        </p:nvSpPr>
        <p:spPr>
          <a:xfrm>
            <a:off x="348699" y="422770"/>
            <a:ext cx="8324100" cy="510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
        <p:nvSpPr>
          <p:cNvPr id="89" name="Google Shape;89;p11"/>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 sz="6000" b="1" i="0" u="none" strike="noStrike" cap="none">
                <a:solidFill>
                  <a:schemeClr val="lt1"/>
                </a:solidFill>
                <a:latin typeface="Roboto"/>
                <a:ea typeface="Roboto"/>
                <a:cs typeface="Roboto"/>
                <a:sym typeface="Roboto"/>
              </a:rPr>
              <a:t>Q&amp;A</a:t>
            </a:r>
            <a:endParaRPr sz="11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0"/>
        <p:cNvGrpSpPr/>
        <p:nvPr/>
      </p:nvGrpSpPr>
      <p:grpSpPr>
        <a:xfrm>
          <a:off x="0" y="0"/>
          <a:ext cx="0" cy="0"/>
          <a:chOff x="0" y="0"/>
          <a:chExt cx="0" cy="0"/>
        </a:xfrm>
      </p:grpSpPr>
      <p:pic>
        <p:nvPicPr>
          <p:cNvPr id="91" name="Google Shape;91;p12"/>
          <p:cNvPicPr preferRelativeResize="0"/>
          <p:nvPr/>
        </p:nvPicPr>
        <p:blipFill rotWithShape="1">
          <a:blip r:embed="rId2">
            <a:alphaModFix/>
          </a:blip>
          <a:srcRect/>
          <a:stretch/>
        </p:blipFill>
        <p:spPr>
          <a:xfrm>
            <a:off x="2330650" y="1095493"/>
            <a:ext cx="4457940" cy="3610952"/>
          </a:xfrm>
          <a:prstGeom prst="rect">
            <a:avLst/>
          </a:prstGeom>
          <a:noFill/>
          <a:ln>
            <a:noFill/>
          </a:ln>
        </p:spPr>
      </p:pic>
      <p:cxnSp>
        <p:nvCxnSpPr>
          <p:cNvPr id="92" name="Google Shape;92;p12"/>
          <p:cNvCxnSpPr/>
          <p:nvPr/>
        </p:nvCxnSpPr>
        <p:spPr>
          <a:xfrm>
            <a:off x="446485" y="447261"/>
            <a:ext cx="8250900" cy="0"/>
          </a:xfrm>
          <a:prstGeom prst="straightConnector1">
            <a:avLst/>
          </a:prstGeom>
          <a:noFill/>
          <a:ln>
            <a:noFill/>
          </a:ln>
        </p:spPr>
      </p:cxnSp>
      <p:cxnSp>
        <p:nvCxnSpPr>
          <p:cNvPr id="93" name="Google Shape;93;p12"/>
          <p:cNvCxnSpPr/>
          <p:nvPr/>
        </p:nvCxnSpPr>
        <p:spPr>
          <a:xfrm>
            <a:off x="446485" y="858741"/>
            <a:ext cx="8250900" cy="0"/>
          </a:xfrm>
          <a:prstGeom prst="straightConnector1">
            <a:avLst/>
          </a:prstGeom>
          <a:noFill/>
          <a:ln>
            <a:noFill/>
          </a:ln>
        </p:spPr>
      </p:cxnSp>
      <p:sp>
        <p:nvSpPr>
          <p:cNvPr id="94" name="Google Shape;94;p12"/>
          <p:cNvSpPr txBox="1">
            <a:spLocks noGrp="1"/>
          </p:cNvSpPr>
          <p:nvPr>
            <p:ph type="body" idx="1"/>
          </p:nvPr>
        </p:nvSpPr>
        <p:spPr>
          <a:xfrm>
            <a:off x="2536031" y="1270222"/>
            <a:ext cx="4098600" cy="23166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5"/>
        <p:cNvGrpSpPr/>
        <p:nvPr/>
      </p:nvGrpSpPr>
      <p:grpSpPr>
        <a:xfrm>
          <a:off x="0" y="0"/>
          <a:ext cx="0" cy="0"/>
          <a:chOff x="0" y="0"/>
          <a:chExt cx="0" cy="0"/>
        </a:xfrm>
      </p:grpSpPr>
      <p:pic>
        <p:nvPicPr>
          <p:cNvPr id="96" name="Google Shape;96;p13"/>
          <p:cNvPicPr preferRelativeResize="0"/>
          <p:nvPr/>
        </p:nvPicPr>
        <p:blipFill rotWithShape="1">
          <a:blip r:embed="rId2">
            <a:alphaModFix/>
          </a:blip>
          <a:srcRect/>
          <a:stretch/>
        </p:blipFill>
        <p:spPr>
          <a:xfrm>
            <a:off x="1965088" y="1096067"/>
            <a:ext cx="5128867" cy="3605631"/>
          </a:xfrm>
          <a:prstGeom prst="rect">
            <a:avLst/>
          </a:prstGeom>
          <a:noFill/>
          <a:ln>
            <a:noFill/>
          </a:ln>
        </p:spPr>
      </p:pic>
      <p:cxnSp>
        <p:nvCxnSpPr>
          <p:cNvPr id="97" name="Google Shape;97;p13"/>
          <p:cNvCxnSpPr/>
          <p:nvPr/>
        </p:nvCxnSpPr>
        <p:spPr>
          <a:xfrm>
            <a:off x="446485" y="447261"/>
            <a:ext cx="8250900" cy="0"/>
          </a:xfrm>
          <a:prstGeom prst="straightConnector1">
            <a:avLst/>
          </a:prstGeom>
          <a:noFill/>
          <a:ln>
            <a:noFill/>
          </a:ln>
        </p:spPr>
      </p:cxnSp>
      <p:cxnSp>
        <p:nvCxnSpPr>
          <p:cNvPr id="98" name="Google Shape;98;p13"/>
          <p:cNvCxnSpPr/>
          <p:nvPr/>
        </p:nvCxnSpPr>
        <p:spPr>
          <a:xfrm>
            <a:off x="446485" y="858741"/>
            <a:ext cx="8250900" cy="0"/>
          </a:xfrm>
          <a:prstGeom prst="straightConnector1">
            <a:avLst/>
          </a:prstGeom>
          <a:noFill/>
          <a:ln>
            <a:noFill/>
          </a:ln>
        </p:spPr>
      </p:cxnSp>
      <p:sp>
        <p:nvSpPr>
          <p:cNvPr id="99" name="Google Shape;99;p13"/>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00"/>
        <p:cNvGrpSpPr/>
        <p:nvPr/>
      </p:nvGrpSpPr>
      <p:grpSpPr>
        <a:xfrm>
          <a:off x="0" y="0"/>
          <a:ext cx="0" cy="0"/>
          <a:chOff x="0" y="0"/>
          <a:chExt cx="0" cy="0"/>
        </a:xfrm>
      </p:grpSpPr>
      <p:pic>
        <p:nvPicPr>
          <p:cNvPr id="101" name="Google Shape;101;p14"/>
          <p:cNvPicPr preferRelativeResize="0"/>
          <p:nvPr/>
        </p:nvPicPr>
        <p:blipFill rotWithShape="1">
          <a:blip r:embed="rId2">
            <a:alphaModFix/>
          </a:blip>
          <a:srcRect/>
          <a:stretch/>
        </p:blipFill>
        <p:spPr>
          <a:xfrm>
            <a:off x="2205633" y="1064482"/>
            <a:ext cx="4797059" cy="3744511"/>
          </a:xfrm>
          <a:prstGeom prst="rect">
            <a:avLst/>
          </a:prstGeom>
          <a:noFill/>
          <a:ln>
            <a:noFill/>
          </a:ln>
        </p:spPr>
      </p:pic>
      <p:cxnSp>
        <p:nvCxnSpPr>
          <p:cNvPr id="102" name="Google Shape;102;p14"/>
          <p:cNvCxnSpPr/>
          <p:nvPr/>
        </p:nvCxnSpPr>
        <p:spPr>
          <a:xfrm>
            <a:off x="446485" y="447261"/>
            <a:ext cx="8250900" cy="0"/>
          </a:xfrm>
          <a:prstGeom prst="straightConnector1">
            <a:avLst/>
          </a:prstGeom>
          <a:noFill/>
          <a:ln>
            <a:noFill/>
          </a:ln>
        </p:spPr>
      </p:cxnSp>
      <p:cxnSp>
        <p:nvCxnSpPr>
          <p:cNvPr id="103" name="Google Shape;103;p14"/>
          <p:cNvCxnSpPr/>
          <p:nvPr/>
        </p:nvCxnSpPr>
        <p:spPr>
          <a:xfrm>
            <a:off x="446485" y="858741"/>
            <a:ext cx="8250900" cy="0"/>
          </a:xfrm>
          <a:prstGeom prst="straightConnector1">
            <a:avLst/>
          </a:prstGeom>
          <a:noFill/>
          <a:ln>
            <a:noFill/>
          </a:ln>
        </p:spPr>
      </p:cxnSp>
      <p:sp>
        <p:nvSpPr>
          <p:cNvPr id="104" name="Google Shape;104;p14"/>
          <p:cNvSpPr txBox="1">
            <a:spLocks noGrp="1"/>
          </p:cNvSpPr>
          <p:nvPr>
            <p:ph type="body" idx="1"/>
          </p:nvPr>
        </p:nvSpPr>
        <p:spPr>
          <a:xfrm>
            <a:off x="2687837" y="1475962"/>
            <a:ext cx="3821700" cy="28806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05"/>
        <p:cNvGrpSpPr/>
        <p:nvPr/>
      </p:nvGrpSpPr>
      <p:grpSpPr>
        <a:xfrm>
          <a:off x="0" y="0"/>
          <a:ext cx="0" cy="0"/>
          <a:chOff x="0" y="0"/>
          <a:chExt cx="0" cy="0"/>
        </a:xfrm>
      </p:grpSpPr>
      <p:pic>
        <p:nvPicPr>
          <p:cNvPr id="106" name="Google Shape;106;p15"/>
          <p:cNvPicPr preferRelativeResize="0"/>
          <p:nvPr/>
        </p:nvPicPr>
        <p:blipFill rotWithShape="1">
          <a:blip r:embed="rId2">
            <a:alphaModFix/>
          </a:blip>
          <a:srcRect/>
          <a:stretch/>
        </p:blipFill>
        <p:spPr>
          <a:xfrm>
            <a:off x="714375" y="925271"/>
            <a:ext cx="2833864" cy="4247109"/>
          </a:xfrm>
          <a:prstGeom prst="rect">
            <a:avLst/>
          </a:prstGeom>
          <a:noFill/>
          <a:ln>
            <a:noFill/>
          </a:ln>
        </p:spPr>
      </p:pic>
      <p:pic>
        <p:nvPicPr>
          <p:cNvPr id="107" name="Google Shape;107;p15"/>
          <p:cNvPicPr preferRelativeResize="0"/>
          <p:nvPr/>
        </p:nvPicPr>
        <p:blipFill rotWithShape="1">
          <a:blip r:embed="rId3">
            <a:alphaModFix/>
          </a:blip>
          <a:srcRect/>
          <a:stretch/>
        </p:blipFill>
        <p:spPr>
          <a:xfrm>
            <a:off x="3286125" y="966085"/>
            <a:ext cx="2589875" cy="3851141"/>
          </a:xfrm>
          <a:prstGeom prst="rect">
            <a:avLst/>
          </a:prstGeom>
          <a:noFill/>
          <a:ln>
            <a:noFill/>
          </a:ln>
        </p:spPr>
      </p:pic>
      <p:pic>
        <p:nvPicPr>
          <p:cNvPr id="108" name="Google Shape;108;p15"/>
          <p:cNvPicPr preferRelativeResize="0"/>
          <p:nvPr/>
        </p:nvPicPr>
        <p:blipFill rotWithShape="1">
          <a:blip r:embed="rId4">
            <a:alphaModFix/>
          </a:blip>
          <a:srcRect/>
          <a:stretch/>
        </p:blipFill>
        <p:spPr>
          <a:xfrm>
            <a:off x="5982890" y="957140"/>
            <a:ext cx="2089945" cy="3838677"/>
          </a:xfrm>
          <a:prstGeom prst="rect">
            <a:avLst/>
          </a:prstGeom>
          <a:noFill/>
          <a:ln>
            <a:noFill/>
          </a:ln>
        </p:spPr>
      </p:pic>
      <p:cxnSp>
        <p:nvCxnSpPr>
          <p:cNvPr id="109" name="Google Shape;109;p15"/>
          <p:cNvCxnSpPr/>
          <p:nvPr/>
        </p:nvCxnSpPr>
        <p:spPr>
          <a:xfrm>
            <a:off x="446485" y="447261"/>
            <a:ext cx="8250900" cy="0"/>
          </a:xfrm>
          <a:prstGeom prst="straightConnector1">
            <a:avLst/>
          </a:prstGeom>
          <a:noFill/>
          <a:ln>
            <a:noFill/>
          </a:ln>
        </p:spPr>
      </p:cxnSp>
      <p:cxnSp>
        <p:nvCxnSpPr>
          <p:cNvPr id="110" name="Google Shape;110;p15"/>
          <p:cNvCxnSpPr/>
          <p:nvPr/>
        </p:nvCxnSpPr>
        <p:spPr>
          <a:xfrm>
            <a:off x="446485" y="858741"/>
            <a:ext cx="8250900" cy="0"/>
          </a:xfrm>
          <a:prstGeom prst="straightConnector1">
            <a:avLst/>
          </a:prstGeom>
          <a:noFill/>
          <a:ln>
            <a:noFill/>
          </a:ln>
        </p:spPr>
      </p:cxnSp>
      <p:sp>
        <p:nvSpPr>
          <p:cNvPr id="111" name="Google Shape;111;p15"/>
          <p:cNvSpPr/>
          <p:nvPr/>
        </p:nvSpPr>
        <p:spPr>
          <a:xfrm>
            <a:off x="3973712" y="2701457"/>
            <a:ext cx="1200900" cy="179100"/>
          </a:xfrm>
          <a:prstGeom prst="rect">
            <a:avLst/>
          </a:prstGeom>
          <a:noFill/>
          <a:ln>
            <a:noFill/>
          </a:ln>
        </p:spPr>
        <p:txBody>
          <a:bodyPr spcFirstLastPara="1" wrap="square" lIns="26725" tIns="26725" rIns="26725" bIns="267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100" b="0" i="0" u="none" strike="noStrike" cap="none">
              <a:solidFill>
                <a:srgbClr val="000000"/>
              </a:solidFill>
              <a:latin typeface="Arial"/>
              <a:ea typeface="Arial"/>
              <a:cs typeface="Arial"/>
              <a:sym typeface="Arial"/>
            </a:endParaRPr>
          </a:p>
        </p:txBody>
      </p:sp>
      <p:sp>
        <p:nvSpPr>
          <p:cNvPr id="112" name="Google Shape;112;p15"/>
          <p:cNvSpPr/>
          <p:nvPr/>
        </p:nvSpPr>
        <p:spPr>
          <a:xfrm>
            <a:off x="6456164" y="2701457"/>
            <a:ext cx="1200900" cy="179100"/>
          </a:xfrm>
          <a:prstGeom prst="rect">
            <a:avLst/>
          </a:prstGeom>
          <a:noFill/>
          <a:ln>
            <a:noFill/>
          </a:ln>
        </p:spPr>
        <p:txBody>
          <a:bodyPr spcFirstLastPara="1" wrap="square" lIns="26725" tIns="26725" rIns="26725" bIns="267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100" b="0" i="0" u="none" strike="noStrike" cap="none">
              <a:solidFill>
                <a:srgbClr val="000000"/>
              </a:solidFill>
              <a:latin typeface="Arial"/>
              <a:ea typeface="Arial"/>
              <a:cs typeface="Arial"/>
              <a:sym typeface="Arial"/>
            </a:endParaRPr>
          </a:p>
        </p:txBody>
      </p:sp>
      <p:sp>
        <p:nvSpPr>
          <p:cNvPr id="113" name="Google Shape;113;p15"/>
          <p:cNvSpPr txBox="1">
            <a:spLocks noGrp="1"/>
          </p:cNvSpPr>
          <p:nvPr>
            <p:ph type="body" idx="1"/>
          </p:nvPr>
        </p:nvSpPr>
        <p:spPr>
          <a:xfrm>
            <a:off x="1294805" y="1395455"/>
            <a:ext cx="1625400" cy="27909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320275" y="517576"/>
            <a:ext cx="8407500" cy="459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
        <p:nvSpPr>
          <p:cNvPr id="116" name="Google Shape;116;p16"/>
          <p:cNvSpPr/>
          <p:nvPr/>
        </p:nvSpPr>
        <p:spPr>
          <a:xfrm>
            <a:off x="472300" y="1081900"/>
            <a:ext cx="12879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BLACK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117" name="Google Shape;117;p16"/>
          <p:cNvSpPr/>
          <p:nvPr/>
        </p:nvSpPr>
        <p:spPr>
          <a:xfrm>
            <a:off x="1892800" y="1081900"/>
            <a:ext cx="12879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WHITE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 sz="10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CMYK 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RGB 255/255/255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HEX FFFFFF</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PMS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118" name="Google Shape;118;p16"/>
          <p:cNvSpPr/>
          <p:nvPr/>
        </p:nvSpPr>
        <p:spPr>
          <a:xfrm>
            <a:off x="3313300" y="1081900"/>
            <a:ext cx="12879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RED</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119" name="Google Shape;119;p16"/>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YELLOW</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000000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120" name="Google Shape;120;p16"/>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MINT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85e8da</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121" name="Google Shape;121;p16"/>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TEAL</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1ecac7</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122" name="Google Shape;122;p16"/>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PINK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ffaec2</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123" name="Google Shape;123;p16"/>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LIGHT GREY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eaeaea</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124" name="Google Shape;124;p16"/>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BURGUNDY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7a1743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125" name="Google Shape;125;p16"/>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DARK GREY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333333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grpSp>
        <p:nvGrpSpPr>
          <p:cNvPr id="126" name="Google Shape;126;p16"/>
          <p:cNvGrpSpPr/>
          <p:nvPr/>
        </p:nvGrpSpPr>
        <p:grpSpPr>
          <a:xfrm>
            <a:off x="6194126" y="1158101"/>
            <a:ext cx="1839645" cy="1910613"/>
            <a:chOff x="1020750" y="2355030"/>
            <a:chExt cx="1839645" cy="1910613"/>
          </a:xfrm>
        </p:grpSpPr>
        <p:sp>
          <p:nvSpPr>
            <p:cNvPr id="127" name="Google Shape;127;p16"/>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INSERT TERM</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600"/>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Georgia"/>
                  <a:ea typeface="Georgia"/>
                  <a:cs typeface="Georgia"/>
                  <a:sym typeface="Georgia"/>
                </a:rPr>
                <a:t>Ipsum dolor sit amet...</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Calibri"/>
                <a:buNone/>
              </a:pPr>
              <a:endParaRPr sz="1400" b="0" i="0" u="none" strike="noStrike" cap="none">
                <a:solidFill>
                  <a:srgbClr val="000000"/>
                </a:solidFill>
                <a:latin typeface="Georgia"/>
                <a:ea typeface="Georgia"/>
                <a:cs typeface="Georgia"/>
                <a:sym typeface="Georgia"/>
              </a:endParaRPr>
            </a:p>
          </p:txBody>
        </p:sp>
        <p:grpSp>
          <p:nvGrpSpPr>
            <p:cNvPr id="128" name="Google Shape;128;p16"/>
            <p:cNvGrpSpPr/>
            <p:nvPr/>
          </p:nvGrpSpPr>
          <p:grpSpPr>
            <a:xfrm>
              <a:off x="2584713" y="3989961"/>
              <a:ext cx="275682" cy="275682"/>
              <a:chOff x="2893512" y="3993856"/>
              <a:chExt cx="275682" cy="275682"/>
            </a:xfrm>
          </p:grpSpPr>
          <p:sp>
            <p:nvSpPr>
              <p:cNvPr id="129" name="Google Shape;129;p16"/>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130" name="Google Shape;130;p16"/>
              <p:cNvSpPr/>
              <p:nvPr/>
            </p:nvSpPr>
            <p:spPr>
              <a:xfrm rot="5400000">
                <a:off x="2899494" y="3993856"/>
                <a:ext cx="269700" cy="269700"/>
              </a:xfrm>
              <a:prstGeom prst="rtTriangle">
                <a:avLst/>
              </a:prstGeom>
              <a:solidFill>
                <a:srgbClr val="FFFFFF">
                  <a:alpha val="50588"/>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grpSp>
      <p:grpSp>
        <p:nvGrpSpPr>
          <p:cNvPr id="131" name="Google Shape;131;p16"/>
          <p:cNvGrpSpPr/>
          <p:nvPr/>
        </p:nvGrpSpPr>
        <p:grpSpPr>
          <a:xfrm>
            <a:off x="5891750" y="3157975"/>
            <a:ext cx="2444400" cy="1518224"/>
            <a:chOff x="5540475" y="1141525"/>
            <a:chExt cx="2444400" cy="1518224"/>
          </a:xfrm>
        </p:grpSpPr>
        <p:sp>
          <p:nvSpPr>
            <p:cNvPr id="132" name="Google Shape;132;p16"/>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SzPts val="1200"/>
                <a:buFont typeface="Georgia"/>
                <a:buNone/>
              </a:pPr>
              <a:r>
                <a:rPr lang="en" sz="1200" b="0" i="0" u="none" strike="noStrike" cap="none">
                  <a:solidFill>
                    <a:srgbClr val="FFFFFF"/>
                  </a:solidFill>
                  <a:latin typeface="Georgia"/>
                  <a:ea typeface="Georgia"/>
                  <a:cs typeface="Georgia"/>
                  <a:sym typeface="Georgia"/>
                </a:rPr>
                <a:t>Ipsum dolor sit amet...</a:t>
              </a:r>
              <a:endParaRPr sz="1100" b="0" i="0" u="none" strike="noStrike" cap="none">
                <a:solidFill>
                  <a:srgbClr val="000000"/>
                </a:solidFill>
                <a:latin typeface="Arial"/>
                <a:ea typeface="Arial"/>
                <a:cs typeface="Arial"/>
                <a:sym typeface="Arial"/>
              </a:endParaRPr>
            </a:p>
          </p:txBody>
        </p:sp>
        <p:sp>
          <p:nvSpPr>
            <p:cNvPr id="133" name="Google Shape;133;p16"/>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34"/>
        <p:cNvGrpSpPr/>
        <p:nvPr/>
      </p:nvGrpSpPr>
      <p:grpSpPr>
        <a:xfrm>
          <a:off x="0" y="0"/>
          <a:ext cx="0" cy="0"/>
          <a:chOff x="0" y="0"/>
          <a:chExt cx="0" cy="0"/>
        </a:xfrm>
      </p:grpSpPr>
      <p:cxnSp>
        <p:nvCxnSpPr>
          <p:cNvPr id="135" name="Google Shape;135;p17"/>
          <p:cNvCxnSpPr/>
          <p:nvPr/>
        </p:nvCxnSpPr>
        <p:spPr>
          <a:xfrm>
            <a:off x="446485" y="447261"/>
            <a:ext cx="8250900" cy="0"/>
          </a:xfrm>
          <a:prstGeom prst="straightConnector1">
            <a:avLst/>
          </a:prstGeom>
          <a:noFill/>
          <a:ln>
            <a:noFill/>
          </a:ln>
        </p:spPr>
      </p:cxnSp>
      <p:cxnSp>
        <p:nvCxnSpPr>
          <p:cNvPr id="136" name="Google Shape;136;p17"/>
          <p:cNvCxnSpPr/>
          <p:nvPr/>
        </p:nvCxnSpPr>
        <p:spPr>
          <a:xfrm>
            <a:off x="446485" y="858741"/>
            <a:ext cx="8250900" cy="0"/>
          </a:xfrm>
          <a:prstGeom prst="straightConnector1">
            <a:avLst/>
          </a:prstGeom>
          <a:noFill/>
          <a:ln>
            <a:noFill/>
          </a:ln>
        </p:spPr>
      </p:cxnSp>
      <p:grpSp>
        <p:nvGrpSpPr>
          <p:cNvPr id="137" name="Google Shape;137;p17"/>
          <p:cNvGrpSpPr/>
          <p:nvPr/>
        </p:nvGrpSpPr>
        <p:grpSpPr>
          <a:xfrm>
            <a:off x="446486" y="1288112"/>
            <a:ext cx="892699" cy="894222"/>
            <a:chOff x="0" y="0"/>
            <a:chExt cx="1269661" cy="1269661"/>
          </a:xfrm>
        </p:grpSpPr>
        <p:pic>
          <p:nvPicPr>
            <p:cNvPr id="138" name="Google Shape;138;p17"/>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39" name="Google Shape;139;p1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40" name="Google Shape;140;p17"/>
          <p:cNvGrpSpPr/>
          <p:nvPr/>
        </p:nvGrpSpPr>
        <p:grpSpPr>
          <a:xfrm>
            <a:off x="1518048" y="1288112"/>
            <a:ext cx="892699" cy="894222"/>
            <a:chOff x="0" y="0"/>
            <a:chExt cx="1269661" cy="1269661"/>
          </a:xfrm>
        </p:grpSpPr>
        <p:pic>
          <p:nvPicPr>
            <p:cNvPr id="141" name="Google Shape;141;p17"/>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42" name="Google Shape;142;p17"/>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43" name="Google Shape;143;p17"/>
          <p:cNvGrpSpPr/>
          <p:nvPr/>
        </p:nvGrpSpPr>
        <p:grpSpPr>
          <a:xfrm>
            <a:off x="446486" y="2352593"/>
            <a:ext cx="892699" cy="894222"/>
            <a:chOff x="0" y="0"/>
            <a:chExt cx="1269661" cy="1269661"/>
          </a:xfrm>
        </p:grpSpPr>
        <p:pic>
          <p:nvPicPr>
            <p:cNvPr id="144" name="Google Shape;144;p17"/>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45" name="Google Shape;145;p1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46" name="Google Shape;146;p17"/>
          <p:cNvGrpSpPr/>
          <p:nvPr/>
        </p:nvGrpSpPr>
        <p:grpSpPr>
          <a:xfrm>
            <a:off x="1518048" y="2352593"/>
            <a:ext cx="892699" cy="894222"/>
            <a:chOff x="0" y="0"/>
            <a:chExt cx="1269661" cy="1269661"/>
          </a:xfrm>
        </p:grpSpPr>
        <p:pic>
          <p:nvPicPr>
            <p:cNvPr id="147" name="Google Shape;147;p17"/>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48" name="Google Shape;148;p1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49" name="Google Shape;149;p17"/>
          <p:cNvGrpSpPr/>
          <p:nvPr/>
        </p:nvGrpSpPr>
        <p:grpSpPr>
          <a:xfrm>
            <a:off x="446486" y="3434965"/>
            <a:ext cx="892699" cy="894222"/>
            <a:chOff x="0" y="0"/>
            <a:chExt cx="1269661" cy="1269661"/>
          </a:xfrm>
        </p:grpSpPr>
        <p:pic>
          <p:nvPicPr>
            <p:cNvPr id="150" name="Google Shape;150;p17"/>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51" name="Google Shape;151;p1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52" name="Google Shape;152;p17"/>
          <p:cNvGrpSpPr/>
          <p:nvPr/>
        </p:nvGrpSpPr>
        <p:grpSpPr>
          <a:xfrm>
            <a:off x="1518048" y="3434965"/>
            <a:ext cx="892699" cy="894222"/>
            <a:chOff x="0" y="0"/>
            <a:chExt cx="1269661" cy="1269661"/>
          </a:xfrm>
        </p:grpSpPr>
        <p:pic>
          <p:nvPicPr>
            <p:cNvPr id="153" name="Google Shape;153;p17"/>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54" name="Google Shape;154;p1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sp>
        <p:nvSpPr>
          <p:cNvPr id="155" name="Google Shape;155;p17"/>
          <p:cNvSpPr/>
          <p:nvPr/>
        </p:nvSpPr>
        <p:spPr>
          <a:xfrm>
            <a:off x="6181018" y="1288112"/>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b="0" i="0" u="none" strike="noStrike" cap="none">
              <a:solidFill>
                <a:srgbClr val="000000"/>
              </a:solidFill>
              <a:latin typeface="Arial"/>
              <a:ea typeface="Arial"/>
              <a:cs typeface="Arial"/>
              <a:sym typeface="Arial"/>
            </a:endParaRPr>
          </a:p>
        </p:txBody>
      </p:sp>
      <p:grpSp>
        <p:nvGrpSpPr>
          <p:cNvPr id="156" name="Google Shape;156;p17"/>
          <p:cNvGrpSpPr/>
          <p:nvPr/>
        </p:nvGrpSpPr>
        <p:grpSpPr>
          <a:xfrm>
            <a:off x="2848570" y="1288111"/>
            <a:ext cx="1428342" cy="1430780"/>
            <a:chOff x="0" y="0"/>
            <a:chExt cx="2031492" cy="2031492"/>
          </a:xfrm>
        </p:grpSpPr>
        <p:pic>
          <p:nvPicPr>
            <p:cNvPr id="157" name="Google Shape;157;p17"/>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58" name="Google Shape;158;p17"/>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59" name="Google Shape;159;p17"/>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60" name="Google Shape;160;p17"/>
          <p:cNvGrpSpPr/>
          <p:nvPr/>
        </p:nvGrpSpPr>
        <p:grpSpPr>
          <a:xfrm>
            <a:off x="4473773" y="1288111"/>
            <a:ext cx="1428342" cy="1430780"/>
            <a:chOff x="0" y="0"/>
            <a:chExt cx="2031492" cy="2031492"/>
          </a:xfrm>
        </p:grpSpPr>
        <p:pic>
          <p:nvPicPr>
            <p:cNvPr id="161" name="Google Shape;161;p17"/>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62" name="Google Shape;162;p17"/>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63" name="Google Shape;163;p1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64" name="Google Shape;164;p17"/>
          <p:cNvGrpSpPr/>
          <p:nvPr/>
        </p:nvGrpSpPr>
        <p:grpSpPr>
          <a:xfrm>
            <a:off x="2848570" y="2898249"/>
            <a:ext cx="1428342" cy="1430780"/>
            <a:chOff x="0" y="0"/>
            <a:chExt cx="2031492" cy="2031492"/>
          </a:xfrm>
        </p:grpSpPr>
        <p:pic>
          <p:nvPicPr>
            <p:cNvPr id="165" name="Google Shape;165;p17"/>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66" name="Google Shape;166;p17"/>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67" name="Google Shape;167;p1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68" name="Google Shape;168;p17"/>
          <p:cNvGrpSpPr/>
          <p:nvPr/>
        </p:nvGrpSpPr>
        <p:grpSpPr>
          <a:xfrm>
            <a:off x="4473773" y="2898249"/>
            <a:ext cx="1428342" cy="1430780"/>
            <a:chOff x="0" y="0"/>
            <a:chExt cx="2031492" cy="2031492"/>
          </a:xfrm>
        </p:grpSpPr>
        <p:pic>
          <p:nvPicPr>
            <p:cNvPr id="169" name="Google Shape;169;p17"/>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70" name="Google Shape;170;p17"/>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71" name="Google Shape;171;p1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72" name="Google Shape;172;p17"/>
          <p:cNvSpPr/>
          <p:nvPr/>
        </p:nvSpPr>
        <p:spPr>
          <a:xfrm>
            <a:off x="6286525" y="2927943"/>
            <a:ext cx="23424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a:t>
            </a:r>
            <a:endParaRPr sz="11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a:stretch/>
        </p:blipFill>
        <p:spPr>
          <a:xfrm>
            <a:off x="442674" y="530558"/>
            <a:ext cx="2050677" cy="226110"/>
          </a:xfrm>
          <a:prstGeom prst="rect">
            <a:avLst/>
          </a:prstGeom>
          <a:noFill/>
          <a:ln>
            <a:noFill/>
          </a:ln>
        </p:spPr>
      </p:pic>
      <p:cxnSp>
        <p:nvCxnSpPr>
          <p:cNvPr id="178" name="Google Shape;178;p19"/>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79" name="Google Shape;179;p19"/>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80" name="Google Shape;180;p19"/>
          <p:cNvSpPr txBox="1"/>
          <p:nvPr/>
        </p:nvSpPr>
        <p:spPr>
          <a:xfrm>
            <a:off x="327519" y="4750803"/>
            <a:ext cx="7992000" cy="291300"/>
          </a:xfrm>
          <a:prstGeom prst="rect">
            <a:avLst/>
          </a:prstGeom>
          <a:no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chemeClr val="lt1"/>
              </a:buClr>
              <a:buSzPts val="800"/>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181" name="Google Shape;181;p19"/>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182" name="Google Shape;182;p19"/>
          <p:cNvPicPr preferRelativeResize="0"/>
          <p:nvPr/>
        </p:nvPicPr>
        <p:blipFill rotWithShape="1">
          <a:blip r:embed="rId3">
            <a:alphaModFix/>
          </a:blip>
          <a:srcRect/>
          <a:stretch/>
        </p:blipFill>
        <p:spPr>
          <a:xfrm>
            <a:off x="8501586" y="4783282"/>
            <a:ext cx="225857" cy="225857"/>
          </a:xfrm>
          <a:prstGeom prst="rect">
            <a:avLst/>
          </a:prstGeom>
          <a:noFill/>
          <a:ln>
            <a:noFill/>
          </a:ln>
        </p:spPr>
      </p:pic>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83"/>
        <p:cNvGrpSpPr/>
        <p:nvPr/>
      </p:nvGrpSpPr>
      <p:grpSpPr>
        <a:xfrm>
          <a:off x="0" y="0"/>
          <a:ext cx="0" cy="0"/>
          <a:chOff x="0" y="0"/>
          <a:chExt cx="0" cy="0"/>
        </a:xfrm>
      </p:grpSpPr>
      <p:cxnSp>
        <p:nvCxnSpPr>
          <p:cNvPr id="184" name="Google Shape;184;p20"/>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85" name="Google Shape;185;p20"/>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86" name="Google Shape;186;p20"/>
          <p:cNvSpPr txBox="1"/>
          <p:nvPr/>
        </p:nvSpPr>
        <p:spPr>
          <a:xfrm>
            <a:off x="328628" y="4753683"/>
            <a:ext cx="8127300" cy="294900"/>
          </a:xfrm>
          <a:prstGeom prst="rect">
            <a:avLst/>
          </a:prstGeom>
          <a:no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187" name="Google Shape;187;p20"/>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88" name="Google Shape;188;p20"/>
          <p:cNvPicPr preferRelativeResize="0"/>
          <p:nvPr/>
        </p:nvPicPr>
        <p:blipFill rotWithShape="1">
          <a:blip r:embed="rId2">
            <a:alphaModFix/>
          </a:blip>
          <a:srcRect/>
          <a:stretch/>
        </p:blipFill>
        <p:spPr>
          <a:xfrm>
            <a:off x="8522034" y="4798275"/>
            <a:ext cx="205366" cy="205366"/>
          </a:xfrm>
          <a:prstGeom prst="rect">
            <a:avLst/>
          </a:prstGeom>
          <a:noFill/>
          <a:ln>
            <a:noFill/>
          </a:ln>
        </p:spPr>
      </p:pic>
      <p:sp>
        <p:nvSpPr>
          <p:cNvPr id="189" name="Google Shape;189;p20"/>
          <p:cNvSpPr txBox="1">
            <a:spLocks noGrp="1"/>
          </p:cNvSpPr>
          <p:nvPr>
            <p:ph type="title"/>
          </p:nvPr>
        </p:nvSpPr>
        <p:spPr>
          <a:xfrm>
            <a:off x="348700" y="422770"/>
            <a:ext cx="8173200" cy="502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348699" y="420265"/>
            <a:ext cx="8324100" cy="516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
        <p:nvSpPr>
          <p:cNvPr id="192" name="Google Shape;192;p21"/>
          <p:cNvSpPr txBox="1">
            <a:spLocks noGrp="1"/>
          </p:cNvSpPr>
          <p:nvPr>
            <p:ph type="body" idx="1"/>
          </p:nvPr>
        </p:nvSpPr>
        <p:spPr>
          <a:xfrm>
            <a:off x="348699" y="1024359"/>
            <a:ext cx="8324100" cy="32064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93" name="Google Shape;193;p21"/>
          <p:cNvSpPr txBox="1"/>
          <p:nvPr/>
        </p:nvSpPr>
        <p:spPr>
          <a:xfrm>
            <a:off x="321907" y="4747814"/>
            <a:ext cx="8667000" cy="3102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194" name="Google Shape;194;p21"/>
          <p:cNvCxnSpPr/>
          <p:nvPr/>
        </p:nvCxnSpPr>
        <p:spPr>
          <a:xfrm>
            <a:off x="416052" y="4747814"/>
            <a:ext cx="8311800" cy="0"/>
          </a:xfrm>
          <a:prstGeom prst="straightConnector1">
            <a:avLst/>
          </a:prstGeom>
          <a:noFill/>
          <a:ln w="9525" cap="flat" cmpd="sng">
            <a:solidFill>
              <a:srgbClr val="000000"/>
            </a:solidFill>
            <a:prstDash val="solid"/>
            <a:round/>
            <a:headEnd type="none" w="sm" len="sm"/>
            <a:tailEnd type="none" w="sm" len="sm"/>
          </a:ln>
        </p:spPr>
      </p:cxnSp>
      <p:pic>
        <p:nvPicPr>
          <p:cNvPr id="195" name="Google Shape;195;p21"/>
          <p:cNvPicPr preferRelativeResize="0"/>
          <p:nvPr/>
        </p:nvPicPr>
        <p:blipFill rotWithShape="1">
          <a:blip r:embed="rId2">
            <a:alphaModFix/>
          </a:blip>
          <a:srcRect/>
          <a:stretch/>
        </p:blipFill>
        <p:spPr>
          <a:xfrm>
            <a:off x="8515350" y="4790685"/>
            <a:ext cx="224391" cy="224001"/>
          </a:xfrm>
          <a:prstGeom prst="rect">
            <a:avLst/>
          </a:prstGeom>
          <a:noFill/>
          <a:ln>
            <a:noFill/>
          </a:ln>
        </p:spPr>
      </p:pic>
      <p:cxnSp>
        <p:nvCxnSpPr>
          <p:cNvPr id="196" name="Google Shape;196;p21"/>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97" name="Google Shape;197;p21"/>
          <p:cNvCxnSpPr/>
          <p:nvPr/>
        </p:nvCxnSpPr>
        <p:spPr>
          <a:xfrm>
            <a:off x="416052" y="858415"/>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442674" y="530558"/>
            <a:ext cx="2050679" cy="226110"/>
          </a:xfrm>
          <a:prstGeom prst="rect">
            <a:avLst/>
          </a:prstGeom>
          <a:noFill/>
          <a:ln>
            <a:noFill/>
          </a:ln>
        </p:spPr>
      </p:pic>
      <p:cxnSp>
        <p:nvCxnSpPr>
          <p:cNvPr id="18" name="Google Shape;18;p3"/>
          <p:cNvCxnSpPr/>
          <p:nvPr/>
        </p:nvCxnSpPr>
        <p:spPr>
          <a:xfrm>
            <a:off x="416052" y="428892"/>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19" name="Google Shape;19;p3"/>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20" name="Google Shape;20;p3"/>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SzPts val="800"/>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21" name="Google Shape;21;p3"/>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22" name="Google Shape;22;p3"/>
          <p:cNvPicPr preferRelativeResize="0"/>
          <p:nvPr/>
        </p:nvPicPr>
        <p:blipFill rotWithShape="1">
          <a:blip r:embed="rId3">
            <a:alphaModFix/>
          </a:blip>
          <a:srcRect/>
          <a:stretch/>
        </p:blipFill>
        <p:spPr>
          <a:xfrm>
            <a:off x="8501586" y="4783282"/>
            <a:ext cx="225921" cy="225921"/>
          </a:xfrm>
          <a:prstGeom prst="rect">
            <a:avLst/>
          </a:prstGeom>
          <a:noFill/>
          <a:ln>
            <a:noFill/>
          </a:ln>
        </p:spPr>
      </p:pic>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98"/>
        <p:cNvGrpSpPr/>
        <p:nvPr/>
      </p:nvGrpSpPr>
      <p:grpSpPr>
        <a:xfrm>
          <a:off x="0" y="0"/>
          <a:ext cx="0" cy="0"/>
          <a:chOff x="0" y="0"/>
          <a:chExt cx="0" cy="0"/>
        </a:xfrm>
      </p:grpSpPr>
      <p:cxnSp>
        <p:nvCxnSpPr>
          <p:cNvPr id="199" name="Google Shape;199;p22"/>
          <p:cNvCxnSpPr/>
          <p:nvPr/>
        </p:nvCxnSpPr>
        <p:spPr>
          <a:xfrm>
            <a:off x="446485" y="447261"/>
            <a:ext cx="8250900" cy="0"/>
          </a:xfrm>
          <a:prstGeom prst="straightConnector1">
            <a:avLst/>
          </a:prstGeom>
          <a:noFill/>
          <a:ln>
            <a:noFill/>
          </a:ln>
        </p:spPr>
      </p:cxnSp>
      <p:cxnSp>
        <p:nvCxnSpPr>
          <p:cNvPr id="200" name="Google Shape;200;p22"/>
          <p:cNvCxnSpPr/>
          <p:nvPr/>
        </p:nvCxnSpPr>
        <p:spPr>
          <a:xfrm>
            <a:off x="446485" y="858741"/>
            <a:ext cx="8250900" cy="0"/>
          </a:xfrm>
          <a:prstGeom prst="straightConnector1">
            <a:avLst/>
          </a:prstGeom>
          <a:noFill/>
          <a:ln>
            <a:noFill/>
          </a:ln>
        </p:spPr>
      </p:cxnSp>
      <p:sp>
        <p:nvSpPr>
          <p:cNvPr id="201" name="Google Shape;201;p22"/>
          <p:cNvSpPr txBox="1"/>
          <p:nvPr/>
        </p:nvSpPr>
        <p:spPr>
          <a:xfrm>
            <a:off x="321907" y="4747814"/>
            <a:ext cx="8667000" cy="3102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02" name="Google Shape;202;p22"/>
          <p:cNvCxnSpPr/>
          <p:nvPr/>
        </p:nvCxnSpPr>
        <p:spPr>
          <a:xfrm>
            <a:off x="416052" y="4747814"/>
            <a:ext cx="8311800" cy="0"/>
          </a:xfrm>
          <a:prstGeom prst="straightConnector1">
            <a:avLst/>
          </a:prstGeom>
          <a:noFill/>
          <a:ln w="9525" cap="flat" cmpd="sng">
            <a:solidFill>
              <a:srgbClr val="000000"/>
            </a:solidFill>
            <a:prstDash val="solid"/>
            <a:round/>
            <a:headEnd type="none" w="sm" len="sm"/>
            <a:tailEnd type="none" w="sm" len="sm"/>
          </a:ln>
        </p:spPr>
      </p:cxnSp>
      <p:pic>
        <p:nvPicPr>
          <p:cNvPr id="203" name="Google Shape;203;p22"/>
          <p:cNvPicPr preferRelativeResize="0"/>
          <p:nvPr/>
        </p:nvPicPr>
        <p:blipFill rotWithShape="1">
          <a:blip r:embed="rId2">
            <a:alphaModFix/>
          </a:blip>
          <a:srcRect/>
          <a:stretch/>
        </p:blipFill>
        <p:spPr>
          <a:xfrm>
            <a:off x="8515350" y="4790685"/>
            <a:ext cx="224391" cy="224001"/>
          </a:xfrm>
          <a:prstGeom prst="rect">
            <a:avLst/>
          </a:prstGeom>
          <a:noFill/>
          <a:ln>
            <a:noFill/>
          </a:ln>
        </p:spPr>
      </p:pic>
      <p:cxnSp>
        <p:nvCxnSpPr>
          <p:cNvPr id="204" name="Google Shape;204;p22"/>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205" name="Google Shape;205;p22"/>
          <p:cNvCxnSpPr/>
          <p:nvPr/>
        </p:nvCxnSpPr>
        <p:spPr>
          <a:xfrm>
            <a:off x="416052" y="858415"/>
            <a:ext cx="8311800" cy="0"/>
          </a:xfrm>
          <a:prstGeom prst="straightConnector1">
            <a:avLst/>
          </a:prstGeom>
          <a:noFill/>
          <a:ln w="9525" cap="flat" cmpd="sng">
            <a:solidFill>
              <a:srgbClr val="000000"/>
            </a:solidFill>
            <a:prstDash val="solid"/>
            <a:round/>
            <a:headEnd type="none" w="sm" len="sm"/>
            <a:tailEnd type="none" w="sm" len="sm"/>
          </a:ln>
        </p:spPr>
      </p:cxnSp>
      <p:pic>
        <p:nvPicPr>
          <p:cNvPr id="206" name="Google Shape;206;p22"/>
          <p:cNvPicPr preferRelativeResize="0"/>
          <p:nvPr/>
        </p:nvPicPr>
        <p:blipFill rotWithShape="1">
          <a:blip r:embed="rId3">
            <a:alphaModFix/>
          </a:blip>
          <a:srcRect/>
          <a:stretch/>
        </p:blipFill>
        <p:spPr>
          <a:xfrm>
            <a:off x="749953" y="2184856"/>
            <a:ext cx="668564" cy="668564"/>
          </a:xfrm>
          <a:prstGeom prst="rect">
            <a:avLst/>
          </a:prstGeom>
          <a:noFill/>
          <a:ln>
            <a:noFill/>
          </a:ln>
        </p:spPr>
      </p:pic>
      <p:sp>
        <p:nvSpPr>
          <p:cNvPr id="207" name="Google Shape;207;p22"/>
          <p:cNvSpPr txBox="1"/>
          <p:nvPr/>
        </p:nvSpPr>
        <p:spPr>
          <a:xfrm>
            <a:off x="672596" y="2303169"/>
            <a:ext cx="8247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Clr>
                <a:srgbClr val="000000"/>
              </a:buClr>
              <a:buSzPts val="800"/>
              <a:buFont typeface="Arial"/>
              <a:buNone/>
            </a:pPr>
            <a:r>
              <a:rPr lang="en" sz="800" b="1" i="0" u="none" strike="noStrike" cap="none">
                <a:solidFill>
                  <a:srgbClr val="FFFFFF"/>
                </a:solidFill>
                <a:latin typeface="Oswald"/>
                <a:ea typeface="Oswald"/>
                <a:cs typeface="Oswald"/>
                <a:sym typeface="Oswald"/>
              </a:rPr>
              <a:t>ACTIVITY</a:t>
            </a:r>
            <a:endParaRPr sz="9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cxnSp>
        <p:nvCxnSpPr>
          <p:cNvPr id="208" name="Google Shape;208;p22"/>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209" name="Google Shape;209;p22"/>
          <p:cNvSpPr txBox="1">
            <a:spLocks noGrp="1"/>
          </p:cNvSpPr>
          <p:nvPr>
            <p:ph type="title"/>
          </p:nvPr>
        </p:nvSpPr>
        <p:spPr>
          <a:xfrm>
            <a:off x="348699" y="420265"/>
            <a:ext cx="8324100" cy="516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349719" y="420264"/>
            <a:ext cx="7886700" cy="523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
        <p:nvSpPr>
          <p:cNvPr id="212" name="Google Shape;212;p23"/>
          <p:cNvSpPr txBox="1"/>
          <p:nvPr/>
        </p:nvSpPr>
        <p:spPr>
          <a:xfrm>
            <a:off x="321907" y="4747814"/>
            <a:ext cx="8667000" cy="3102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13" name="Google Shape;213;p23"/>
          <p:cNvCxnSpPr/>
          <p:nvPr/>
        </p:nvCxnSpPr>
        <p:spPr>
          <a:xfrm>
            <a:off x="416052" y="4747814"/>
            <a:ext cx="8311800" cy="0"/>
          </a:xfrm>
          <a:prstGeom prst="straightConnector1">
            <a:avLst/>
          </a:prstGeom>
          <a:noFill/>
          <a:ln w="9525" cap="flat" cmpd="sng">
            <a:solidFill>
              <a:srgbClr val="000000"/>
            </a:solidFill>
            <a:prstDash val="solid"/>
            <a:round/>
            <a:headEnd type="none" w="sm" len="sm"/>
            <a:tailEnd type="none" w="sm" len="sm"/>
          </a:ln>
        </p:spPr>
      </p:cxnSp>
      <p:pic>
        <p:nvPicPr>
          <p:cNvPr id="214" name="Google Shape;214;p23"/>
          <p:cNvPicPr preferRelativeResize="0"/>
          <p:nvPr/>
        </p:nvPicPr>
        <p:blipFill rotWithShape="1">
          <a:blip r:embed="rId2">
            <a:alphaModFix/>
          </a:blip>
          <a:srcRect/>
          <a:stretch/>
        </p:blipFill>
        <p:spPr>
          <a:xfrm>
            <a:off x="8515350" y="4790685"/>
            <a:ext cx="224391" cy="224001"/>
          </a:xfrm>
          <a:prstGeom prst="rect">
            <a:avLst/>
          </a:prstGeom>
          <a:noFill/>
          <a:ln>
            <a:noFill/>
          </a:ln>
        </p:spPr>
      </p:pic>
      <p:cxnSp>
        <p:nvCxnSpPr>
          <p:cNvPr id="215" name="Google Shape;215;p23"/>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216" name="Google Shape;216;p23"/>
          <p:cNvCxnSpPr/>
          <p:nvPr/>
        </p:nvCxnSpPr>
        <p:spPr>
          <a:xfrm>
            <a:off x="416052" y="858415"/>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7"/>
        <p:cNvGrpSpPr/>
        <p:nvPr/>
      </p:nvGrpSpPr>
      <p:grpSpPr>
        <a:xfrm>
          <a:off x="0" y="0"/>
          <a:ext cx="0" cy="0"/>
          <a:chOff x="0" y="0"/>
          <a:chExt cx="0" cy="0"/>
        </a:xfrm>
      </p:grpSpPr>
      <p:sp>
        <p:nvSpPr>
          <p:cNvPr id="218" name="Google Shape;218;p24"/>
          <p:cNvSpPr txBox="1"/>
          <p:nvPr/>
        </p:nvSpPr>
        <p:spPr>
          <a:xfrm>
            <a:off x="321908" y="4747816"/>
            <a:ext cx="8667000" cy="3102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19" name="Google Shape;219;p24"/>
          <p:cNvCxnSpPr/>
          <p:nvPr/>
        </p:nvCxnSpPr>
        <p:spPr>
          <a:xfrm>
            <a:off x="416053" y="4747814"/>
            <a:ext cx="8311800" cy="0"/>
          </a:xfrm>
          <a:prstGeom prst="straightConnector1">
            <a:avLst/>
          </a:prstGeom>
          <a:noFill/>
          <a:ln w="9525" cap="flat" cmpd="sng">
            <a:solidFill>
              <a:srgbClr val="000000"/>
            </a:solidFill>
            <a:prstDash val="solid"/>
            <a:round/>
            <a:headEnd type="none" w="sm" len="sm"/>
            <a:tailEnd type="none" w="sm" len="sm"/>
          </a:ln>
        </p:spPr>
      </p:cxnSp>
      <p:pic>
        <p:nvPicPr>
          <p:cNvPr id="220" name="Google Shape;220;p24"/>
          <p:cNvPicPr preferRelativeResize="0"/>
          <p:nvPr/>
        </p:nvPicPr>
        <p:blipFill rotWithShape="1">
          <a:blip r:embed="rId2">
            <a:alphaModFix/>
          </a:blip>
          <a:srcRect/>
          <a:stretch/>
        </p:blipFill>
        <p:spPr>
          <a:xfrm>
            <a:off x="8515352" y="4790686"/>
            <a:ext cx="224391" cy="224001"/>
          </a:xfrm>
          <a:prstGeom prst="rect">
            <a:avLst/>
          </a:prstGeom>
          <a:noFill/>
          <a:ln>
            <a:noFill/>
          </a:ln>
        </p:spPr>
      </p:pic>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21"/>
        <p:cNvGrpSpPr/>
        <p:nvPr/>
      </p:nvGrpSpPr>
      <p:grpSpPr>
        <a:xfrm>
          <a:off x="0" y="0"/>
          <a:ext cx="0" cy="0"/>
          <a:chOff x="0" y="0"/>
          <a:chExt cx="0" cy="0"/>
        </a:xfrm>
      </p:grpSpPr>
      <p:sp>
        <p:nvSpPr>
          <p:cNvPr id="222" name="Google Shape;222;p25"/>
          <p:cNvSpPr txBox="1">
            <a:spLocks noGrp="1"/>
          </p:cNvSpPr>
          <p:nvPr>
            <p:ph type="body" idx="1"/>
          </p:nvPr>
        </p:nvSpPr>
        <p:spPr>
          <a:xfrm>
            <a:off x="446485" y="1700373"/>
            <a:ext cx="8250900" cy="25647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Merriweather Sans"/>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23" name="Google Shape;223;p25"/>
          <p:cNvSpPr txBox="1"/>
          <p:nvPr/>
        </p:nvSpPr>
        <p:spPr>
          <a:xfrm>
            <a:off x="321908" y="4747816"/>
            <a:ext cx="8667000" cy="3102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24" name="Google Shape;224;p25"/>
          <p:cNvCxnSpPr/>
          <p:nvPr/>
        </p:nvCxnSpPr>
        <p:spPr>
          <a:xfrm>
            <a:off x="416053" y="4747814"/>
            <a:ext cx="8311800" cy="0"/>
          </a:xfrm>
          <a:prstGeom prst="straightConnector1">
            <a:avLst/>
          </a:prstGeom>
          <a:noFill/>
          <a:ln w="9525" cap="flat" cmpd="sng">
            <a:solidFill>
              <a:srgbClr val="000000"/>
            </a:solidFill>
            <a:prstDash val="solid"/>
            <a:round/>
            <a:headEnd type="none" w="sm" len="sm"/>
            <a:tailEnd type="none" w="sm" len="sm"/>
          </a:ln>
        </p:spPr>
      </p:cxnSp>
      <p:pic>
        <p:nvPicPr>
          <p:cNvPr id="225" name="Google Shape;225;p25"/>
          <p:cNvPicPr preferRelativeResize="0"/>
          <p:nvPr/>
        </p:nvPicPr>
        <p:blipFill rotWithShape="1">
          <a:blip r:embed="rId2">
            <a:alphaModFix/>
          </a:blip>
          <a:srcRect/>
          <a:stretch/>
        </p:blipFill>
        <p:spPr>
          <a:xfrm>
            <a:off x="8515352" y="4790686"/>
            <a:ext cx="224391" cy="224001"/>
          </a:xfrm>
          <a:prstGeom prst="rect">
            <a:avLst/>
          </a:prstGeom>
          <a:noFill/>
          <a:ln>
            <a:noFill/>
          </a:ln>
        </p:spPr>
      </p:pic>
      <p:cxnSp>
        <p:nvCxnSpPr>
          <p:cNvPr id="226" name="Google Shape;226;p25"/>
          <p:cNvCxnSpPr/>
          <p:nvPr/>
        </p:nvCxnSpPr>
        <p:spPr>
          <a:xfrm>
            <a:off x="416053" y="420266"/>
            <a:ext cx="8311800" cy="0"/>
          </a:xfrm>
          <a:prstGeom prst="straightConnector1">
            <a:avLst/>
          </a:prstGeom>
          <a:noFill/>
          <a:ln w="9525" cap="flat" cmpd="sng">
            <a:solidFill>
              <a:srgbClr val="000000"/>
            </a:solidFill>
            <a:prstDash val="solid"/>
            <a:round/>
            <a:headEnd type="none" w="sm" len="sm"/>
            <a:tailEnd type="none" w="sm" len="sm"/>
          </a:ln>
        </p:spPr>
      </p:cxnSp>
      <p:cxnSp>
        <p:nvCxnSpPr>
          <p:cNvPr id="227" name="Google Shape;227;p25"/>
          <p:cNvCxnSpPr/>
          <p:nvPr/>
        </p:nvCxnSpPr>
        <p:spPr>
          <a:xfrm>
            <a:off x="416053" y="858415"/>
            <a:ext cx="8311800" cy="0"/>
          </a:xfrm>
          <a:prstGeom prst="straightConnector1">
            <a:avLst/>
          </a:prstGeom>
          <a:noFill/>
          <a:ln w="9525" cap="flat" cmpd="sng">
            <a:solidFill>
              <a:srgbClr val="000000"/>
            </a:solidFill>
            <a:prstDash val="solid"/>
            <a:round/>
            <a:headEnd type="none" w="sm" len="sm"/>
            <a:tailEnd type="none" w="sm" len="sm"/>
          </a:ln>
        </p:spPr>
      </p:cxnSp>
      <p:sp>
        <p:nvSpPr>
          <p:cNvPr id="228" name="Google Shape;228;p25"/>
          <p:cNvSpPr txBox="1">
            <a:spLocks noGrp="1"/>
          </p:cNvSpPr>
          <p:nvPr>
            <p:ph type="title"/>
          </p:nvPr>
        </p:nvSpPr>
        <p:spPr>
          <a:xfrm>
            <a:off x="348699" y="481373"/>
            <a:ext cx="7886700" cy="394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
        <p:nvSpPr>
          <p:cNvPr id="229" name="Google Shape;229;p25"/>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3800"/>
              <a:buFont typeface="Oswald"/>
              <a:buNone/>
            </a:pPr>
            <a:r>
              <a:rPr lang="en" sz="3800" b="1" i="0" u="none" strike="noStrike" cap="none">
                <a:solidFill>
                  <a:srgbClr val="000000"/>
                </a:solidFill>
                <a:latin typeface="Oswald"/>
                <a:ea typeface="Oswald"/>
                <a:cs typeface="Oswald"/>
                <a:sym typeface="Oswald"/>
              </a:rPr>
              <a:t>LEARNING OBJECTIVES</a:t>
            </a:r>
            <a:endParaRPr sz="9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230"/>
        <p:cNvGrpSpPr/>
        <p:nvPr/>
      </p:nvGrpSpPr>
      <p:grpSpPr>
        <a:xfrm>
          <a:off x="0" y="0"/>
          <a:ext cx="0" cy="0"/>
          <a:chOff x="0" y="0"/>
          <a:chExt cx="0" cy="0"/>
        </a:xfrm>
      </p:grpSpPr>
      <p:cxnSp>
        <p:nvCxnSpPr>
          <p:cNvPr id="231" name="Google Shape;231;p26"/>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232" name="Google Shape;232;p26"/>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233" name="Google Shape;233;p26"/>
          <p:cNvSpPr txBox="1"/>
          <p:nvPr/>
        </p:nvSpPr>
        <p:spPr>
          <a:xfrm>
            <a:off x="328628" y="4753683"/>
            <a:ext cx="8127300" cy="294900"/>
          </a:xfrm>
          <a:prstGeom prst="rect">
            <a:avLst/>
          </a:prstGeom>
          <a:no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34" name="Google Shape;234;p26"/>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235" name="Google Shape;235;p26"/>
          <p:cNvPicPr preferRelativeResize="0"/>
          <p:nvPr/>
        </p:nvPicPr>
        <p:blipFill rotWithShape="1">
          <a:blip r:embed="rId2">
            <a:alphaModFix/>
          </a:blip>
          <a:srcRect/>
          <a:stretch/>
        </p:blipFill>
        <p:spPr>
          <a:xfrm>
            <a:off x="8522034" y="4798275"/>
            <a:ext cx="205366" cy="205366"/>
          </a:xfrm>
          <a:prstGeom prst="rect">
            <a:avLst/>
          </a:prstGeom>
          <a:noFill/>
          <a:ln>
            <a:noFill/>
          </a:ln>
        </p:spPr>
      </p:pic>
      <p:sp>
        <p:nvSpPr>
          <p:cNvPr id="236" name="Google Shape;236;p26"/>
          <p:cNvSpPr txBox="1">
            <a:spLocks noGrp="1"/>
          </p:cNvSpPr>
          <p:nvPr>
            <p:ph type="title"/>
          </p:nvPr>
        </p:nvSpPr>
        <p:spPr>
          <a:xfrm>
            <a:off x="348699" y="447262"/>
            <a:ext cx="8324100" cy="4692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900"/>
              <a:buFont typeface="Oswald"/>
              <a:buNone/>
              <a:defRPr sz="24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237"/>
        <p:cNvGrpSpPr/>
        <p:nvPr/>
      </p:nvGrpSpPr>
      <p:grpSpPr>
        <a:xfrm>
          <a:off x="0" y="0"/>
          <a:ext cx="0" cy="0"/>
          <a:chOff x="0" y="0"/>
          <a:chExt cx="0" cy="0"/>
        </a:xfrm>
      </p:grpSpPr>
      <p:cxnSp>
        <p:nvCxnSpPr>
          <p:cNvPr id="238" name="Google Shape;238;p27"/>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239" name="Google Shape;239;p27"/>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240" name="Google Shape;240;p27"/>
          <p:cNvSpPr txBox="1"/>
          <p:nvPr/>
        </p:nvSpPr>
        <p:spPr>
          <a:xfrm>
            <a:off x="328628" y="4753683"/>
            <a:ext cx="8127300" cy="294900"/>
          </a:xfrm>
          <a:prstGeom prst="rect">
            <a:avLst/>
          </a:prstGeom>
          <a:no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41" name="Google Shape;241;p27"/>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242" name="Google Shape;242;p27"/>
          <p:cNvPicPr preferRelativeResize="0"/>
          <p:nvPr/>
        </p:nvPicPr>
        <p:blipFill rotWithShape="1">
          <a:blip r:embed="rId2">
            <a:alphaModFix/>
          </a:blip>
          <a:srcRect/>
          <a:stretch/>
        </p:blipFill>
        <p:spPr>
          <a:xfrm>
            <a:off x="8522034" y="4798275"/>
            <a:ext cx="205366" cy="205366"/>
          </a:xfrm>
          <a:prstGeom prst="rect">
            <a:avLst/>
          </a:prstGeom>
          <a:noFill/>
          <a:ln>
            <a:noFill/>
          </a:ln>
        </p:spPr>
      </p:pic>
      <p:sp>
        <p:nvSpPr>
          <p:cNvPr id="243" name="Google Shape;243;p27"/>
          <p:cNvSpPr txBox="1">
            <a:spLocks noGrp="1"/>
          </p:cNvSpPr>
          <p:nvPr>
            <p:ph type="title"/>
          </p:nvPr>
        </p:nvSpPr>
        <p:spPr>
          <a:xfrm>
            <a:off x="348699" y="422770"/>
            <a:ext cx="8324100" cy="5142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244"/>
        <p:cNvGrpSpPr/>
        <p:nvPr/>
      </p:nvGrpSpPr>
      <p:grpSpPr>
        <a:xfrm>
          <a:off x="0" y="0"/>
          <a:ext cx="0" cy="0"/>
          <a:chOff x="0" y="0"/>
          <a:chExt cx="0" cy="0"/>
        </a:xfrm>
      </p:grpSpPr>
      <p:cxnSp>
        <p:nvCxnSpPr>
          <p:cNvPr id="245" name="Google Shape;245;p28"/>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246" name="Google Shape;246;p28"/>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247" name="Google Shape;247;p28"/>
          <p:cNvSpPr txBox="1"/>
          <p:nvPr/>
        </p:nvSpPr>
        <p:spPr>
          <a:xfrm>
            <a:off x="328628" y="4753683"/>
            <a:ext cx="8127300" cy="294900"/>
          </a:xfrm>
          <a:prstGeom prst="rect">
            <a:avLst/>
          </a:prstGeom>
          <a:no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900" b="0" i="0" u="none" strike="noStrike" cap="none">
              <a:solidFill>
                <a:srgbClr val="000000"/>
              </a:solidFill>
              <a:latin typeface="Arial"/>
              <a:ea typeface="Arial"/>
              <a:cs typeface="Arial"/>
              <a:sym typeface="Arial"/>
            </a:endParaRPr>
          </a:p>
        </p:txBody>
      </p:sp>
      <p:cxnSp>
        <p:nvCxnSpPr>
          <p:cNvPr id="248" name="Google Shape;248;p28"/>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249" name="Google Shape;249;p28"/>
          <p:cNvPicPr preferRelativeResize="0"/>
          <p:nvPr/>
        </p:nvPicPr>
        <p:blipFill rotWithShape="1">
          <a:blip r:embed="rId2">
            <a:alphaModFix/>
          </a:blip>
          <a:srcRect/>
          <a:stretch/>
        </p:blipFill>
        <p:spPr>
          <a:xfrm>
            <a:off x="8522034" y="4798275"/>
            <a:ext cx="205366" cy="205366"/>
          </a:xfrm>
          <a:prstGeom prst="rect">
            <a:avLst/>
          </a:prstGeom>
          <a:noFill/>
          <a:ln>
            <a:noFill/>
          </a:ln>
        </p:spPr>
      </p:pic>
      <p:sp>
        <p:nvSpPr>
          <p:cNvPr id="250" name="Google Shape;250;p28"/>
          <p:cNvSpPr txBox="1">
            <a:spLocks noGrp="1"/>
          </p:cNvSpPr>
          <p:nvPr>
            <p:ph type="title"/>
          </p:nvPr>
        </p:nvSpPr>
        <p:spPr>
          <a:xfrm>
            <a:off x="348699" y="422770"/>
            <a:ext cx="8324100" cy="510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
        <p:nvSpPr>
          <p:cNvPr id="251" name="Google Shape;251;p28"/>
          <p:cNvSpPr txBox="1"/>
          <p:nvPr/>
        </p:nvSpPr>
        <p:spPr>
          <a:xfrm>
            <a:off x="348699" y="942622"/>
            <a:ext cx="4674900" cy="984300"/>
          </a:xfrm>
          <a:prstGeom prst="rect">
            <a:avLst/>
          </a:prstGeom>
          <a:noFill/>
          <a:ln>
            <a:noFill/>
          </a:ln>
        </p:spPr>
        <p:txBody>
          <a:bodyPr spcFirstLastPara="1" wrap="square" lIns="60500" tIns="30225" rIns="60500" bIns="3022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 sz="6000" b="1" i="0" u="none" strike="noStrike" cap="none">
                <a:solidFill>
                  <a:schemeClr val="lt1"/>
                </a:solidFill>
                <a:latin typeface="Roboto"/>
                <a:ea typeface="Roboto"/>
                <a:cs typeface="Roboto"/>
                <a:sym typeface="Roboto"/>
              </a:rPr>
              <a:t>Q&amp;A</a:t>
            </a:r>
            <a:endParaRPr sz="9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252"/>
        <p:cNvGrpSpPr/>
        <p:nvPr/>
      </p:nvGrpSpPr>
      <p:grpSpPr>
        <a:xfrm>
          <a:off x="0" y="0"/>
          <a:ext cx="0" cy="0"/>
          <a:chOff x="0" y="0"/>
          <a:chExt cx="0" cy="0"/>
        </a:xfrm>
      </p:grpSpPr>
      <p:pic>
        <p:nvPicPr>
          <p:cNvPr id="253" name="Google Shape;253;p29"/>
          <p:cNvPicPr preferRelativeResize="0"/>
          <p:nvPr/>
        </p:nvPicPr>
        <p:blipFill rotWithShape="1">
          <a:blip r:embed="rId2">
            <a:alphaModFix/>
          </a:blip>
          <a:srcRect/>
          <a:stretch/>
        </p:blipFill>
        <p:spPr>
          <a:xfrm>
            <a:off x="2330650" y="1095493"/>
            <a:ext cx="4457940" cy="3610952"/>
          </a:xfrm>
          <a:prstGeom prst="rect">
            <a:avLst/>
          </a:prstGeom>
          <a:noFill/>
          <a:ln>
            <a:noFill/>
          </a:ln>
        </p:spPr>
      </p:pic>
      <p:cxnSp>
        <p:nvCxnSpPr>
          <p:cNvPr id="254" name="Google Shape;254;p29"/>
          <p:cNvCxnSpPr/>
          <p:nvPr/>
        </p:nvCxnSpPr>
        <p:spPr>
          <a:xfrm>
            <a:off x="446485" y="447261"/>
            <a:ext cx="8250900" cy="0"/>
          </a:xfrm>
          <a:prstGeom prst="straightConnector1">
            <a:avLst/>
          </a:prstGeom>
          <a:noFill/>
          <a:ln>
            <a:noFill/>
          </a:ln>
        </p:spPr>
      </p:cxnSp>
      <p:cxnSp>
        <p:nvCxnSpPr>
          <p:cNvPr id="255" name="Google Shape;255;p29"/>
          <p:cNvCxnSpPr/>
          <p:nvPr/>
        </p:nvCxnSpPr>
        <p:spPr>
          <a:xfrm>
            <a:off x="446485" y="858741"/>
            <a:ext cx="8250900" cy="0"/>
          </a:xfrm>
          <a:prstGeom prst="straightConnector1">
            <a:avLst/>
          </a:prstGeom>
          <a:noFill/>
          <a:ln>
            <a:noFill/>
          </a:ln>
        </p:spPr>
      </p:cxnSp>
      <p:sp>
        <p:nvSpPr>
          <p:cNvPr id="256" name="Google Shape;256;p29"/>
          <p:cNvSpPr txBox="1">
            <a:spLocks noGrp="1"/>
          </p:cNvSpPr>
          <p:nvPr>
            <p:ph type="body" idx="1"/>
          </p:nvPr>
        </p:nvSpPr>
        <p:spPr>
          <a:xfrm>
            <a:off x="2536031" y="1270222"/>
            <a:ext cx="4098600" cy="23166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257"/>
        <p:cNvGrpSpPr/>
        <p:nvPr/>
      </p:nvGrpSpPr>
      <p:grpSpPr>
        <a:xfrm>
          <a:off x="0" y="0"/>
          <a:ext cx="0" cy="0"/>
          <a:chOff x="0" y="0"/>
          <a:chExt cx="0" cy="0"/>
        </a:xfrm>
      </p:grpSpPr>
      <p:pic>
        <p:nvPicPr>
          <p:cNvPr id="258" name="Google Shape;258;p30"/>
          <p:cNvPicPr preferRelativeResize="0"/>
          <p:nvPr/>
        </p:nvPicPr>
        <p:blipFill rotWithShape="1">
          <a:blip r:embed="rId2">
            <a:alphaModFix/>
          </a:blip>
          <a:srcRect/>
          <a:stretch/>
        </p:blipFill>
        <p:spPr>
          <a:xfrm>
            <a:off x="1965088" y="1096068"/>
            <a:ext cx="5128867" cy="3605631"/>
          </a:xfrm>
          <a:prstGeom prst="rect">
            <a:avLst/>
          </a:prstGeom>
          <a:noFill/>
          <a:ln>
            <a:noFill/>
          </a:ln>
        </p:spPr>
      </p:pic>
      <p:cxnSp>
        <p:nvCxnSpPr>
          <p:cNvPr id="259" name="Google Shape;259;p30"/>
          <p:cNvCxnSpPr/>
          <p:nvPr/>
        </p:nvCxnSpPr>
        <p:spPr>
          <a:xfrm>
            <a:off x="446485" y="447261"/>
            <a:ext cx="8250900" cy="0"/>
          </a:xfrm>
          <a:prstGeom prst="straightConnector1">
            <a:avLst/>
          </a:prstGeom>
          <a:noFill/>
          <a:ln>
            <a:noFill/>
          </a:ln>
        </p:spPr>
      </p:cxnSp>
      <p:cxnSp>
        <p:nvCxnSpPr>
          <p:cNvPr id="260" name="Google Shape;260;p30"/>
          <p:cNvCxnSpPr/>
          <p:nvPr/>
        </p:nvCxnSpPr>
        <p:spPr>
          <a:xfrm>
            <a:off x="446485" y="858741"/>
            <a:ext cx="8250900" cy="0"/>
          </a:xfrm>
          <a:prstGeom prst="straightConnector1">
            <a:avLst/>
          </a:prstGeom>
          <a:noFill/>
          <a:ln>
            <a:noFill/>
          </a:ln>
        </p:spPr>
      </p:cxnSp>
      <p:sp>
        <p:nvSpPr>
          <p:cNvPr id="261" name="Google Shape;261;p30"/>
          <p:cNvSpPr txBox="1">
            <a:spLocks noGrp="1"/>
          </p:cNvSpPr>
          <p:nvPr>
            <p:ph type="body" idx="1"/>
          </p:nvPr>
        </p:nvSpPr>
        <p:spPr>
          <a:xfrm>
            <a:off x="2643188" y="1297058"/>
            <a:ext cx="3830700" cy="23883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262"/>
        <p:cNvGrpSpPr/>
        <p:nvPr/>
      </p:nvGrpSpPr>
      <p:grpSpPr>
        <a:xfrm>
          <a:off x="0" y="0"/>
          <a:ext cx="0" cy="0"/>
          <a:chOff x="0" y="0"/>
          <a:chExt cx="0" cy="0"/>
        </a:xfrm>
      </p:grpSpPr>
      <p:pic>
        <p:nvPicPr>
          <p:cNvPr id="263" name="Google Shape;263;p31"/>
          <p:cNvPicPr preferRelativeResize="0"/>
          <p:nvPr/>
        </p:nvPicPr>
        <p:blipFill rotWithShape="1">
          <a:blip r:embed="rId2">
            <a:alphaModFix/>
          </a:blip>
          <a:srcRect/>
          <a:stretch/>
        </p:blipFill>
        <p:spPr>
          <a:xfrm>
            <a:off x="2205633" y="1064482"/>
            <a:ext cx="4797059" cy="3744513"/>
          </a:xfrm>
          <a:prstGeom prst="rect">
            <a:avLst/>
          </a:prstGeom>
          <a:noFill/>
          <a:ln>
            <a:noFill/>
          </a:ln>
        </p:spPr>
      </p:pic>
      <p:cxnSp>
        <p:nvCxnSpPr>
          <p:cNvPr id="264" name="Google Shape;264;p31"/>
          <p:cNvCxnSpPr/>
          <p:nvPr/>
        </p:nvCxnSpPr>
        <p:spPr>
          <a:xfrm>
            <a:off x="446485" y="447261"/>
            <a:ext cx="8250900" cy="0"/>
          </a:xfrm>
          <a:prstGeom prst="straightConnector1">
            <a:avLst/>
          </a:prstGeom>
          <a:noFill/>
          <a:ln>
            <a:noFill/>
          </a:ln>
        </p:spPr>
      </p:cxnSp>
      <p:cxnSp>
        <p:nvCxnSpPr>
          <p:cNvPr id="265" name="Google Shape;265;p31"/>
          <p:cNvCxnSpPr/>
          <p:nvPr/>
        </p:nvCxnSpPr>
        <p:spPr>
          <a:xfrm>
            <a:off x="446485" y="858741"/>
            <a:ext cx="8250900" cy="0"/>
          </a:xfrm>
          <a:prstGeom prst="straightConnector1">
            <a:avLst/>
          </a:prstGeom>
          <a:noFill/>
          <a:ln>
            <a:noFill/>
          </a:ln>
        </p:spPr>
      </p:cxnSp>
      <p:sp>
        <p:nvSpPr>
          <p:cNvPr id="266" name="Google Shape;266;p31"/>
          <p:cNvSpPr txBox="1">
            <a:spLocks noGrp="1"/>
          </p:cNvSpPr>
          <p:nvPr>
            <p:ph type="body" idx="1"/>
          </p:nvPr>
        </p:nvSpPr>
        <p:spPr>
          <a:xfrm>
            <a:off x="2687837" y="1475962"/>
            <a:ext cx="3822000" cy="28803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3"/>
        <p:cNvGrpSpPr/>
        <p:nvPr/>
      </p:nvGrpSpPr>
      <p:grpSpPr>
        <a:xfrm>
          <a:off x="0" y="0"/>
          <a:ext cx="0" cy="0"/>
          <a:chOff x="0" y="0"/>
          <a:chExt cx="0" cy="0"/>
        </a:xfrm>
      </p:grpSpPr>
      <p:cxnSp>
        <p:nvCxnSpPr>
          <p:cNvPr id="24" name="Google Shape;24;p4"/>
          <p:cNvCxnSpPr/>
          <p:nvPr/>
        </p:nvCxnSpPr>
        <p:spPr>
          <a:xfrm>
            <a:off x="416052" y="422769"/>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25" name="Google Shape;25;p4"/>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26" name="Google Shape;26;p4"/>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27" name="Google Shape;27;p4"/>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28" name="Google Shape;28;p4"/>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29" name="Google Shape;29;p4"/>
          <p:cNvSpPr txBox="1">
            <a:spLocks noGrp="1"/>
          </p:cNvSpPr>
          <p:nvPr>
            <p:ph type="title"/>
          </p:nvPr>
        </p:nvSpPr>
        <p:spPr>
          <a:xfrm>
            <a:off x="348699" y="422770"/>
            <a:ext cx="8324100" cy="502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a:stretch/>
        </p:blipFill>
        <p:spPr>
          <a:xfrm>
            <a:off x="714375" y="925271"/>
            <a:ext cx="2833866" cy="4247109"/>
          </a:xfrm>
          <a:prstGeom prst="rect">
            <a:avLst/>
          </a:prstGeom>
          <a:noFill/>
          <a:ln>
            <a:noFill/>
          </a:ln>
        </p:spPr>
      </p:pic>
      <p:pic>
        <p:nvPicPr>
          <p:cNvPr id="269" name="Google Shape;269;p32"/>
          <p:cNvPicPr preferRelativeResize="0"/>
          <p:nvPr/>
        </p:nvPicPr>
        <p:blipFill rotWithShape="1">
          <a:blip r:embed="rId3">
            <a:alphaModFix/>
          </a:blip>
          <a:srcRect/>
          <a:stretch/>
        </p:blipFill>
        <p:spPr>
          <a:xfrm>
            <a:off x="3286125" y="966085"/>
            <a:ext cx="2589875" cy="3851141"/>
          </a:xfrm>
          <a:prstGeom prst="rect">
            <a:avLst/>
          </a:prstGeom>
          <a:noFill/>
          <a:ln>
            <a:noFill/>
          </a:ln>
        </p:spPr>
      </p:pic>
      <p:pic>
        <p:nvPicPr>
          <p:cNvPr id="270" name="Google Shape;270;p32"/>
          <p:cNvPicPr preferRelativeResize="0"/>
          <p:nvPr/>
        </p:nvPicPr>
        <p:blipFill rotWithShape="1">
          <a:blip r:embed="rId4">
            <a:alphaModFix/>
          </a:blip>
          <a:srcRect/>
          <a:stretch/>
        </p:blipFill>
        <p:spPr>
          <a:xfrm>
            <a:off x="5982890" y="957140"/>
            <a:ext cx="2089946" cy="3838677"/>
          </a:xfrm>
          <a:prstGeom prst="rect">
            <a:avLst/>
          </a:prstGeom>
          <a:noFill/>
          <a:ln>
            <a:noFill/>
          </a:ln>
        </p:spPr>
      </p:pic>
      <p:cxnSp>
        <p:nvCxnSpPr>
          <p:cNvPr id="271" name="Google Shape;271;p32"/>
          <p:cNvCxnSpPr/>
          <p:nvPr/>
        </p:nvCxnSpPr>
        <p:spPr>
          <a:xfrm>
            <a:off x="446485" y="447261"/>
            <a:ext cx="8250900" cy="0"/>
          </a:xfrm>
          <a:prstGeom prst="straightConnector1">
            <a:avLst/>
          </a:prstGeom>
          <a:noFill/>
          <a:ln>
            <a:noFill/>
          </a:ln>
        </p:spPr>
      </p:cxnSp>
      <p:cxnSp>
        <p:nvCxnSpPr>
          <p:cNvPr id="272" name="Google Shape;272;p32"/>
          <p:cNvCxnSpPr/>
          <p:nvPr/>
        </p:nvCxnSpPr>
        <p:spPr>
          <a:xfrm>
            <a:off x="446485" y="858741"/>
            <a:ext cx="8250900" cy="0"/>
          </a:xfrm>
          <a:prstGeom prst="straightConnector1">
            <a:avLst/>
          </a:prstGeom>
          <a:noFill/>
          <a:ln>
            <a:noFill/>
          </a:ln>
        </p:spPr>
      </p:cxnSp>
      <p:sp>
        <p:nvSpPr>
          <p:cNvPr id="273" name="Google Shape;273;p32"/>
          <p:cNvSpPr/>
          <p:nvPr/>
        </p:nvSpPr>
        <p:spPr>
          <a:xfrm>
            <a:off x="3973712" y="2701457"/>
            <a:ext cx="1200900" cy="179100"/>
          </a:xfrm>
          <a:prstGeom prst="rect">
            <a:avLst/>
          </a:prstGeom>
          <a:noFill/>
          <a:ln>
            <a:noFill/>
          </a:ln>
        </p:spPr>
        <p:txBody>
          <a:bodyPr spcFirstLastPara="1" wrap="square" lIns="26725" tIns="26725" rIns="26725" bIns="267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900" b="0" i="0" u="none" strike="noStrike" cap="none">
              <a:solidFill>
                <a:srgbClr val="000000"/>
              </a:solidFill>
              <a:latin typeface="Arial"/>
              <a:ea typeface="Arial"/>
              <a:cs typeface="Arial"/>
              <a:sym typeface="Arial"/>
            </a:endParaRPr>
          </a:p>
        </p:txBody>
      </p:sp>
      <p:sp>
        <p:nvSpPr>
          <p:cNvPr id="274" name="Google Shape;274;p32"/>
          <p:cNvSpPr/>
          <p:nvPr/>
        </p:nvSpPr>
        <p:spPr>
          <a:xfrm>
            <a:off x="6456165" y="2701457"/>
            <a:ext cx="1200900" cy="179100"/>
          </a:xfrm>
          <a:prstGeom prst="rect">
            <a:avLst/>
          </a:prstGeom>
          <a:noFill/>
          <a:ln>
            <a:noFill/>
          </a:ln>
        </p:spPr>
        <p:txBody>
          <a:bodyPr spcFirstLastPara="1" wrap="square" lIns="26725" tIns="26725" rIns="26725" bIns="267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900" b="0" i="0" u="none" strike="noStrike" cap="none">
              <a:solidFill>
                <a:srgbClr val="000000"/>
              </a:solidFill>
              <a:latin typeface="Arial"/>
              <a:ea typeface="Arial"/>
              <a:cs typeface="Arial"/>
              <a:sym typeface="Arial"/>
            </a:endParaRPr>
          </a:p>
        </p:txBody>
      </p:sp>
      <p:sp>
        <p:nvSpPr>
          <p:cNvPr id="275" name="Google Shape;275;p32"/>
          <p:cNvSpPr txBox="1">
            <a:spLocks noGrp="1"/>
          </p:cNvSpPr>
          <p:nvPr>
            <p:ph type="body" idx="1"/>
          </p:nvPr>
        </p:nvSpPr>
        <p:spPr>
          <a:xfrm>
            <a:off x="1294805" y="1395456"/>
            <a:ext cx="1625100" cy="27909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320275" y="517576"/>
            <a:ext cx="8407500" cy="459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
        <p:nvSpPr>
          <p:cNvPr id="278" name="Google Shape;278;p33"/>
          <p:cNvSpPr/>
          <p:nvPr/>
        </p:nvSpPr>
        <p:spPr>
          <a:xfrm>
            <a:off x="472301" y="1081901"/>
            <a:ext cx="1287600" cy="1287600"/>
          </a:xfrm>
          <a:prstGeom prst="rect">
            <a:avLst/>
          </a:prstGeom>
          <a:solidFill>
            <a:srgbClr val="000000"/>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BLACK</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279" name="Google Shape;279;p33"/>
          <p:cNvSpPr/>
          <p:nvPr/>
        </p:nvSpPr>
        <p:spPr>
          <a:xfrm>
            <a:off x="1892801" y="1081901"/>
            <a:ext cx="1287600" cy="1287600"/>
          </a:xfrm>
          <a:prstGeom prst="rect">
            <a:avLst/>
          </a:prstGeom>
          <a:solidFill>
            <a:srgbClr val="FFFFFF"/>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WHITE</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 sz="1000" b="0" i="0" u="none" strike="noStrike" cap="none">
                <a:solidFill>
                  <a:srgbClr val="000000"/>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CMYK 0/0/0/0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RGB 255/255/255</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HEX FFFFFF</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PMS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280" name="Google Shape;280;p33"/>
          <p:cNvSpPr/>
          <p:nvPr/>
        </p:nvSpPr>
        <p:spPr>
          <a:xfrm>
            <a:off x="3313301" y="1081901"/>
            <a:ext cx="1287600" cy="1287600"/>
          </a:xfrm>
          <a:prstGeom prst="rect">
            <a:avLst/>
          </a:prstGeom>
          <a:solidFill>
            <a:srgbClr val="E51B24"/>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RED</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281" name="Google Shape;281;p33"/>
          <p:cNvSpPr/>
          <p:nvPr/>
        </p:nvSpPr>
        <p:spPr>
          <a:xfrm>
            <a:off x="472300" y="2473626"/>
            <a:ext cx="1002900" cy="1003200"/>
          </a:xfrm>
          <a:prstGeom prst="rect">
            <a:avLst/>
          </a:prstGeom>
          <a:solidFill>
            <a:srgbClr val="FFDB00"/>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YELLOW</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000000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282" name="Google Shape;282;p33"/>
          <p:cNvSpPr/>
          <p:nvPr/>
        </p:nvSpPr>
        <p:spPr>
          <a:xfrm>
            <a:off x="1596238" y="2473626"/>
            <a:ext cx="1002900" cy="1003200"/>
          </a:xfrm>
          <a:prstGeom prst="rect">
            <a:avLst/>
          </a:prstGeom>
          <a:solidFill>
            <a:srgbClr val="85E8DA"/>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MINT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85e8da</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283" name="Google Shape;283;p33"/>
          <p:cNvSpPr/>
          <p:nvPr/>
        </p:nvSpPr>
        <p:spPr>
          <a:xfrm>
            <a:off x="2720175" y="2473626"/>
            <a:ext cx="1002900" cy="1003200"/>
          </a:xfrm>
          <a:prstGeom prst="rect">
            <a:avLst/>
          </a:prstGeom>
          <a:solidFill>
            <a:srgbClr val="1ECAC7"/>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TEAL</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1ecac7</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284" name="Google Shape;284;p33"/>
          <p:cNvSpPr/>
          <p:nvPr/>
        </p:nvSpPr>
        <p:spPr>
          <a:xfrm>
            <a:off x="472312" y="3597100"/>
            <a:ext cx="1002900" cy="1003200"/>
          </a:xfrm>
          <a:prstGeom prst="rect">
            <a:avLst/>
          </a:prstGeom>
          <a:solidFill>
            <a:srgbClr val="FFAEC2"/>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PINK</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ffaec2</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285" name="Google Shape;285;p33"/>
          <p:cNvSpPr/>
          <p:nvPr/>
        </p:nvSpPr>
        <p:spPr>
          <a:xfrm>
            <a:off x="1596251" y="3597100"/>
            <a:ext cx="1002900" cy="1003200"/>
          </a:xfrm>
          <a:prstGeom prst="rect">
            <a:avLst/>
          </a:prstGeom>
          <a:solidFill>
            <a:srgbClr val="EAEAEA"/>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LIGHT GREY</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eaeaea</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286" name="Google Shape;286;p33"/>
          <p:cNvSpPr/>
          <p:nvPr/>
        </p:nvSpPr>
        <p:spPr>
          <a:xfrm>
            <a:off x="3844112" y="2473626"/>
            <a:ext cx="1002900" cy="1003200"/>
          </a:xfrm>
          <a:prstGeom prst="rect">
            <a:avLst/>
          </a:prstGeom>
          <a:solidFill>
            <a:srgbClr val="7A1743"/>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BURGUNDY</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7a1743</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287" name="Google Shape;287;p33"/>
          <p:cNvSpPr/>
          <p:nvPr/>
        </p:nvSpPr>
        <p:spPr>
          <a:xfrm>
            <a:off x="2720187" y="3597100"/>
            <a:ext cx="1002900" cy="1003200"/>
          </a:xfrm>
          <a:prstGeom prst="rect">
            <a:avLst/>
          </a:prstGeom>
          <a:solidFill>
            <a:srgbClr val="333333"/>
          </a:solidFill>
          <a:ln>
            <a:noFill/>
          </a:ln>
        </p:spPr>
        <p:txBody>
          <a:bodyPr spcFirstLastPara="1" wrap="square" lIns="91275" tIns="91275" rIns="91275" bIns="91275"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DARK GREY</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333333</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grpSp>
        <p:nvGrpSpPr>
          <p:cNvPr id="288" name="Google Shape;288;p33"/>
          <p:cNvGrpSpPr/>
          <p:nvPr/>
        </p:nvGrpSpPr>
        <p:grpSpPr>
          <a:xfrm>
            <a:off x="6194127" y="1158101"/>
            <a:ext cx="1839645" cy="1910613"/>
            <a:chOff x="1020750" y="2355030"/>
            <a:chExt cx="1839645" cy="1910613"/>
          </a:xfrm>
        </p:grpSpPr>
        <p:sp>
          <p:nvSpPr>
            <p:cNvPr id="289" name="Google Shape;289;p33"/>
            <p:cNvSpPr/>
            <p:nvPr/>
          </p:nvSpPr>
          <p:spPr>
            <a:xfrm>
              <a:off x="1020750" y="2355030"/>
              <a:ext cx="1822500" cy="1902000"/>
            </a:xfrm>
            <a:prstGeom prst="rect">
              <a:avLst/>
            </a:prstGeom>
            <a:solidFill>
              <a:srgbClr val="FFDB00"/>
            </a:solidFill>
            <a:ln>
              <a:noFill/>
            </a:ln>
          </p:spPr>
          <p:txBody>
            <a:bodyPr spcFirstLastPara="1" wrap="square" lIns="60500" tIns="60500" rIns="60500" bIns="6050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INSERT TERM</a:t>
              </a:r>
              <a:endParaRPr sz="9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600"/>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Georgia"/>
                  <a:ea typeface="Georgia"/>
                  <a:cs typeface="Georgia"/>
                  <a:sym typeface="Georgia"/>
                </a:rPr>
                <a:t>Ipsum dolor sit amet...</a:t>
              </a:r>
              <a:endParaRPr sz="9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Calibri"/>
                <a:buNone/>
              </a:pPr>
              <a:endParaRPr sz="1400" b="0" i="0" u="none" strike="noStrike" cap="none">
                <a:solidFill>
                  <a:srgbClr val="000000"/>
                </a:solidFill>
                <a:latin typeface="Georgia"/>
                <a:ea typeface="Georgia"/>
                <a:cs typeface="Georgia"/>
                <a:sym typeface="Georgia"/>
              </a:endParaRPr>
            </a:p>
          </p:txBody>
        </p:sp>
        <p:grpSp>
          <p:nvGrpSpPr>
            <p:cNvPr id="290" name="Google Shape;290;p33"/>
            <p:cNvGrpSpPr/>
            <p:nvPr/>
          </p:nvGrpSpPr>
          <p:grpSpPr>
            <a:xfrm>
              <a:off x="2584713" y="3989961"/>
              <a:ext cx="275682" cy="275682"/>
              <a:chOff x="2893512" y="3993856"/>
              <a:chExt cx="275682" cy="275682"/>
            </a:xfrm>
          </p:grpSpPr>
          <p:sp>
            <p:nvSpPr>
              <p:cNvPr id="291" name="Google Shape;291;p33"/>
              <p:cNvSpPr/>
              <p:nvPr/>
            </p:nvSpPr>
            <p:spPr>
              <a:xfrm rot="-5400000">
                <a:off x="2893512" y="3999838"/>
                <a:ext cx="269700" cy="269700"/>
              </a:xfrm>
              <a:prstGeom prst="rtTriangle">
                <a:avLst/>
              </a:prstGeom>
              <a:solidFill>
                <a:srgbClr val="FFFFFF"/>
              </a:solidFill>
              <a:ln>
                <a:noFill/>
              </a:ln>
            </p:spPr>
            <p:txBody>
              <a:bodyPr spcFirstLastPara="1" wrap="square" lIns="60500" tIns="60500" rIns="60500" bIns="605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292" name="Google Shape;292;p33"/>
              <p:cNvSpPr/>
              <p:nvPr/>
            </p:nvSpPr>
            <p:spPr>
              <a:xfrm rot="5400000">
                <a:off x="2899494" y="3993856"/>
                <a:ext cx="269700" cy="269700"/>
              </a:xfrm>
              <a:prstGeom prst="rtTriangle">
                <a:avLst/>
              </a:prstGeom>
              <a:solidFill>
                <a:srgbClr val="FFFFFF">
                  <a:alpha val="50588"/>
                </a:srgbClr>
              </a:solidFill>
              <a:ln>
                <a:noFill/>
              </a:ln>
            </p:spPr>
            <p:txBody>
              <a:bodyPr spcFirstLastPara="1" wrap="square" lIns="60500" tIns="60500" rIns="60500" bIns="605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grpSp>
      <p:grpSp>
        <p:nvGrpSpPr>
          <p:cNvPr id="293" name="Google Shape;293;p33"/>
          <p:cNvGrpSpPr/>
          <p:nvPr/>
        </p:nvGrpSpPr>
        <p:grpSpPr>
          <a:xfrm>
            <a:off x="5891750" y="3157975"/>
            <a:ext cx="2444400" cy="1518224"/>
            <a:chOff x="5540475" y="1141525"/>
            <a:chExt cx="2444400" cy="1518224"/>
          </a:xfrm>
        </p:grpSpPr>
        <p:sp>
          <p:nvSpPr>
            <p:cNvPr id="294" name="Google Shape;294;p33"/>
            <p:cNvSpPr/>
            <p:nvPr/>
          </p:nvSpPr>
          <p:spPr>
            <a:xfrm>
              <a:off x="5540475" y="1141525"/>
              <a:ext cx="2444400" cy="1324200"/>
            </a:xfrm>
            <a:prstGeom prst="roundRect">
              <a:avLst>
                <a:gd name="adj" fmla="val 16667"/>
              </a:avLst>
            </a:prstGeom>
            <a:solidFill>
              <a:srgbClr val="E51B24"/>
            </a:solidFill>
            <a:ln>
              <a:noFill/>
            </a:ln>
          </p:spPr>
          <p:txBody>
            <a:bodyPr spcFirstLastPara="1" wrap="square" lIns="60500" tIns="60500" rIns="60500" bIns="60500" anchor="t" anchorCtr="0">
              <a:noAutofit/>
            </a:bodyPr>
            <a:lstStyle/>
            <a:p>
              <a:pPr marL="0" marR="0" lvl="0" indent="0" algn="l" rtl="0">
                <a:lnSpc>
                  <a:spcPct val="115000"/>
                </a:lnSpc>
                <a:spcBef>
                  <a:spcPts val="0"/>
                </a:spcBef>
                <a:spcAft>
                  <a:spcPts val="0"/>
                </a:spcAft>
                <a:buClr>
                  <a:srgbClr val="FFFFFF"/>
                </a:buClr>
                <a:buSzPts val="1200"/>
                <a:buFont typeface="Georgia"/>
                <a:buNone/>
              </a:pPr>
              <a:r>
                <a:rPr lang="en" sz="1200" b="0" i="0" u="none" strike="noStrike" cap="none">
                  <a:solidFill>
                    <a:srgbClr val="FFFFFF"/>
                  </a:solidFill>
                  <a:latin typeface="Georgia"/>
                  <a:ea typeface="Georgia"/>
                  <a:cs typeface="Georgia"/>
                  <a:sym typeface="Georgia"/>
                </a:rPr>
                <a:t>Ipsum dolor sit amet...</a:t>
              </a:r>
              <a:endParaRPr sz="900" b="0" i="0" u="none" strike="noStrike" cap="none">
                <a:solidFill>
                  <a:srgbClr val="000000"/>
                </a:solidFill>
                <a:latin typeface="Arial"/>
                <a:ea typeface="Arial"/>
                <a:cs typeface="Arial"/>
                <a:sym typeface="Arial"/>
              </a:endParaRPr>
            </a:p>
          </p:txBody>
        </p:sp>
        <p:sp>
          <p:nvSpPr>
            <p:cNvPr id="295" name="Google Shape;295;p33"/>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0500" tIns="60500" rIns="60500" bIns="605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296"/>
        <p:cNvGrpSpPr/>
        <p:nvPr/>
      </p:nvGrpSpPr>
      <p:grpSpPr>
        <a:xfrm>
          <a:off x="0" y="0"/>
          <a:ext cx="0" cy="0"/>
          <a:chOff x="0" y="0"/>
          <a:chExt cx="0" cy="0"/>
        </a:xfrm>
      </p:grpSpPr>
      <p:cxnSp>
        <p:nvCxnSpPr>
          <p:cNvPr id="297" name="Google Shape;297;p34"/>
          <p:cNvCxnSpPr/>
          <p:nvPr/>
        </p:nvCxnSpPr>
        <p:spPr>
          <a:xfrm>
            <a:off x="446485" y="447261"/>
            <a:ext cx="8250900" cy="0"/>
          </a:xfrm>
          <a:prstGeom prst="straightConnector1">
            <a:avLst/>
          </a:prstGeom>
          <a:noFill/>
          <a:ln>
            <a:noFill/>
          </a:ln>
        </p:spPr>
      </p:cxnSp>
      <p:cxnSp>
        <p:nvCxnSpPr>
          <p:cNvPr id="298" name="Google Shape;298;p34"/>
          <p:cNvCxnSpPr/>
          <p:nvPr/>
        </p:nvCxnSpPr>
        <p:spPr>
          <a:xfrm>
            <a:off x="446485" y="858741"/>
            <a:ext cx="8250900" cy="0"/>
          </a:xfrm>
          <a:prstGeom prst="straightConnector1">
            <a:avLst/>
          </a:prstGeom>
          <a:noFill/>
          <a:ln>
            <a:noFill/>
          </a:ln>
        </p:spPr>
      </p:cxnSp>
      <p:grpSp>
        <p:nvGrpSpPr>
          <p:cNvPr id="299" name="Google Shape;299;p34"/>
          <p:cNvGrpSpPr/>
          <p:nvPr/>
        </p:nvGrpSpPr>
        <p:grpSpPr>
          <a:xfrm>
            <a:off x="446485" y="1288112"/>
            <a:ext cx="892699" cy="894222"/>
            <a:chOff x="0" y="0"/>
            <a:chExt cx="1269661" cy="1269661"/>
          </a:xfrm>
        </p:grpSpPr>
        <p:pic>
          <p:nvPicPr>
            <p:cNvPr id="300" name="Google Shape;300;p34"/>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01" name="Google Shape;301;p3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900" b="0" i="0" u="none" strike="noStrike" cap="none">
                <a:solidFill>
                  <a:srgbClr val="000000"/>
                </a:solidFill>
                <a:latin typeface="Arial"/>
                <a:ea typeface="Arial"/>
                <a:cs typeface="Arial"/>
                <a:sym typeface="Arial"/>
              </a:endParaRPr>
            </a:p>
          </p:txBody>
        </p:sp>
      </p:grpSp>
      <p:grpSp>
        <p:nvGrpSpPr>
          <p:cNvPr id="302" name="Google Shape;302;p34"/>
          <p:cNvGrpSpPr/>
          <p:nvPr/>
        </p:nvGrpSpPr>
        <p:grpSpPr>
          <a:xfrm>
            <a:off x="1518048" y="1288112"/>
            <a:ext cx="892699" cy="894222"/>
            <a:chOff x="0" y="0"/>
            <a:chExt cx="1269661" cy="1269661"/>
          </a:xfrm>
        </p:grpSpPr>
        <p:pic>
          <p:nvPicPr>
            <p:cNvPr id="303" name="Google Shape;303;p34"/>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04" name="Google Shape;304;p34"/>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900" b="0" i="0" u="none" strike="noStrike" cap="none">
                <a:solidFill>
                  <a:srgbClr val="000000"/>
                </a:solidFill>
                <a:latin typeface="Arial"/>
                <a:ea typeface="Arial"/>
                <a:cs typeface="Arial"/>
                <a:sym typeface="Arial"/>
              </a:endParaRPr>
            </a:p>
          </p:txBody>
        </p:sp>
      </p:grpSp>
      <p:grpSp>
        <p:nvGrpSpPr>
          <p:cNvPr id="305" name="Google Shape;305;p34"/>
          <p:cNvGrpSpPr/>
          <p:nvPr/>
        </p:nvGrpSpPr>
        <p:grpSpPr>
          <a:xfrm>
            <a:off x="446485" y="2352594"/>
            <a:ext cx="892699" cy="894222"/>
            <a:chOff x="0" y="0"/>
            <a:chExt cx="1269661" cy="1269661"/>
          </a:xfrm>
        </p:grpSpPr>
        <p:pic>
          <p:nvPicPr>
            <p:cNvPr id="306" name="Google Shape;306;p3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07" name="Google Shape;307;p3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900" b="0" i="0" u="none" strike="noStrike" cap="none">
                <a:solidFill>
                  <a:srgbClr val="000000"/>
                </a:solidFill>
                <a:latin typeface="Arial"/>
                <a:ea typeface="Arial"/>
                <a:cs typeface="Arial"/>
                <a:sym typeface="Arial"/>
              </a:endParaRPr>
            </a:p>
          </p:txBody>
        </p:sp>
      </p:grpSp>
      <p:grpSp>
        <p:nvGrpSpPr>
          <p:cNvPr id="308" name="Google Shape;308;p34"/>
          <p:cNvGrpSpPr/>
          <p:nvPr/>
        </p:nvGrpSpPr>
        <p:grpSpPr>
          <a:xfrm>
            <a:off x="1518048" y="2352594"/>
            <a:ext cx="892699" cy="894222"/>
            <a:chOff x="0" y="0"/>
            <a:chExt cx="1269661" cy="1269661"/>
          </a:xfrm>
        </p:grpSpPr>
        <p:pic>
          <p:nvPicPr>
            <p:cNvPr id="309" name="Google Shape;309;p34"/>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10" name="Google Shape;310;p3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900" b="0" i="0" u="none" strike="noStrike" cap="none">
                <a:solidFill>
                  <a:srgbClr val="000000"/>
                </a:solidFill>
                <a:latin typeface="Arial"/>
                <a:ea typeface="Arial"/>
                <a:cs typeface="Arial"/>
                <a:sym typeface="Arial"/>
              </a:endParaRPr>
            </a:p>
          </p:txBody>
        </p:sp>
      </p:grpSp>
      <p:grpSp>
        <p:nvGrpSpPr>
          <p:cNvPr id="311" name="Google Shape;311;p34"/>
          <p:cNvGrpSpPr/>
          <p:nvPr/>
        </p:nvGrpSpPr>
        <p:grpSpPr>
          <a:xfrm>
            <a:off x="446485" y="3434965"/>
            <a:ext cx="892699" cy="894222"/>
            <a:chOff x="0" y="0"/>
            <a:chExt cx="1269661" cy="1269661"/>
          </a:xfrm>
        </p:grpSpPr>
        <p:pic>
          <p:nvPicPr>
            <p:cNvPr id="312" name="Google Shape;312;p34"/>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13" name="Google Shape;313;p3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900" b="0" i="0" u="none" strike="noStrike" cap="none">
                <a:solidFill>
                  <a:srgbClr val="000000"/>
                </a:solidFill>
                <a:latin typeface="Arial"/>
                <a:ea typeface="Arial"/>
                <a:cs typeface="Arial"/>
                <a:sym typeface="Arial"/>
              </a:endParaRPr>
            </a:p>
          </p:txBody>
        </p:sp>
      </p:grpSp>
      <p:grpSp>
        <p:nvGrpSpPr>
          <p:cNvPr id="314" name="Google Shape;314;p34"/>
          <p:cNvGrpSpPr/>
          <p:nvPr/>
        </p:nvGrpSpPr>
        <p:grpSpPr>
          <a:xfrm>
            <a:off x="1518048" y="3434965"/>
            <a:ext cx="892699" cy="894222"/>
            <a:chOff x="0" y="0"/>
            <a:chExt cx="1269661" cy="1269661"/>
          </a:xfrm>
        </p:grpSpPr>
        <p:pic>
          <p:nvPicPr>
            <p:cNvPr id="315" name="Google Shape;315;p34"/>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16" name="Google Shape;316;p3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900" b="0" i="0" u="none" strike="noStrike" cap="none">
                <a:solidFill>
                  <a:srgbClr val="000000"/>
                </a:solidFill>
                <a:latin typeface="Arial"/>
                <a:ea typeface="Arial"/>
                <a:cs typeface="Arial"/>
                <a:sym typeface="Arial"/>
              </a:endParaRPr>
            </a:p>
          </p:txBody>
        </p:sp>
      </p:grpSp>
      <p:sp>
        <p:nvSpPr>
          <p:cNvPr id="317" name="Google Shape;317;p34"/>
          <p:cNvSpPr/>
          <p:nvPr/>
        </p:nvSpPr>
        <p:spPr>
          <a:xfrm>
            <a:off x="6181018" y="1288112"/>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900" b="0" i="0" u="none" strike="noStrike" cap="none">
              <a:solidFill>
                <a:srgbClr val="000000"/>
              </a:solidFill>
              <a:latin typeface="Arial"/>
              <a:ea typeface="Arial"/>
              <a:cs typeface="Arial"/>
              <a:sym typeface="Arial"/>
            </a:endParaRPr>
          </a:p>
        </p:txBody>
      </p:sp>
      <p:grpSp>
        <p:nvGrpSpPr>
          <p:cNvPr id="318" name="Google Shape;318;p34"/>
          <p:cNvGrpSpPr/>
          <p:nvPr/>
        </p:nvGrpSpPr>
        <p:grpSpPr>
          <a:xfrm>
            <a:off x="2848570" y="1288110"/>
            <a:ext cx="1428342" cy="1430780"/>
            <a:chOff x="0" y="0"/>
            <a:chExt cx="2031492" cy="2031492"/>
          </a:xfrm>
        </p:grpSpPr>
        <p:pic>
          <p:nvPicPr>
            <p:cNvPr id="319" name="Google Shape;319;p34"/>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20" name="Google Shape;320;p3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900" b="0" i="0" u="none" strike="noStrike" cap="none">
                <a:solidFill>
                  <a:srgbClr val="000000"/>
                </a:solidFill>
                <a:latin typeface="Arial"/>
                <a:ea typeface="Arial"/>
                <a:cs typeface="Arial"/>
                <a:sym typeface="Arial"/>
              </a:endParaRPr>
            </a:p>
          </p:txBody>
        </p:sp>
        <p:sp>
          <p:nvSpPr>
            <p:cNvPr id="321" name="Google Shape;321;p34"/>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322" name="Google Shape;322;p34"/>
          <p:cNvGrpSpPr/>
          <p:nvPr/>
        </p:nvGrpSpPr>
        <p:grpSpPr>
          <a:xfrm>
            <a:off x="4473773" y="1288110"/>
            <a:ext cx="1428342" cy="1430780"/>
            <a:chOff x="0" y="0"/>
            <a:chExt cx="2031492" cy="2031492"/>
          </a:xfrm>
        </p:grpSpPr>
        <p:pic>
          <p:nvPicPr>
            <p:cNvPr id="323" name="Google Shape;323;p34"/>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24" name="Google Shape;324;p34"/>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900" b="0" i="0" u="none" strike="noStrike" cap="none">
                <a:solidFill>
                  <a:srgbClr val="000000"/>
                </a:solidFill>
                <a:latin typeface="Arial"/>
                <a:ea typeface="Arial"/>
                <a:cs typeface="Arial"/>
                <a:sym typeface="Arial"/>
              </a:endParaRPr>
            </a:p>
          </p:txBody>
        </p:sp>
        <p:sp>
          <p:nvSpPr>
            <p:cNvPr id="325" name="Google Shape;325;p34"/>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326" name="Google Shape;326;p34"/>
          <p:cNvGrpSpPr/>
          <p:nvPr/>
        </p:nvGrpSpPr>
        <p:grpSpPr>
          <a:xfrm>
            <a:off x="2848570" y="2898249"/>
            <a:ext cx="1428342" cy="1430780"/>
            <a:chOff x="0" y="0"/>
            <a:chExt cx="2031492" cy="2031492"/>
          </a:xfrm>
        </p:grpSpPr>
        <p:pic>
          <p:nvPicPr>
            <p:cNvPr id="327" name="Google Shape;327;p34"/>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28" name="Google Shape;328;p3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900" b="0" i="0" u="none" strike="noStrike" cap="none">
                <a:solidFill>
                  <a:srgbClr val="000000"/>
                </a:solidFill>
                <a:latin typeface="Arial"/>
                <a:ea typeface="Arial"/>
                <a:cs typeface="Arial"/>
                <a:sym typeface="Arial"/>
              </a:endParaRPr>
            </a:p>
          </p:txBody>
        </p:sp>
        <p:sp>
          <p:nvSpPr>
            <p:cNvPr id="329" name="Google Shape;329;p3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330" name="Google Shape;330;p34"/>
          <p:cNvGrpSpPr/>
          <p:nvPr/>
        </p:nvGrpSpPr>
        <p:grpSpPr>
          <a:xfrm>
            <a:off x="4473773" y="2898249"/>
            <a:ext cx="1428342" cy="1430780"/>
            <a:chOff x="0" y="0"/>
            <a:chExt cx="2031492" cy="2031492"/>
          </a:xfrm>
        </p:grpSpPr>
        <p:pic>
          <p:nvPicPr>
            <p:cNvPr id="331" name="Google Shape;331;p34"/>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332" name="Google Shape;332;p3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900" b="0" i="0" u="none" strike="noStrike" cap="none">
                <a:solidFill>
                  <a:srgbClr val="000000"/>
                </a:solidFill>
                <a:latin typeface="Arial"/>
                <a:ea typeface="Arial"/>
                <a:cs typeface="Arial"/>
                <a:sym typeface="Arial"/>
              </a:endParaRPr>
            </a:p>
          </p:txBody>
        </p:sp>
        <p:sp>
          <p:nvSpPr>
            <p:cNvPr id="333" name="Google Shape;333;p34"/>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334" name="Google Shape;334;p34"/>
          <p:cNvSpPr/>
          <p:nvPr/>
        </p:nvSpPr>
        <p:spPr>
          <a:xfrm>
            <a:off x="6286525" y="2927944"/>
            <a:ext cx="23424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a:t>
            </a:r>
            <a:endParaRPr sz="9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9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340"/>
        <p:cNvGrpSpPr/>
        <p:nvPr/>
      </p:nvGrpSpPr>
      <p:grpSpPr>
        <a:xfrm>
          <a:off x="0" y="0"/>
          <a:ext cx="0" cy="0"/>
          <a:chOff x="0" y="0"/>
          <a:chExt cx="0" cy="0"/>
        </a:xfrm>
      </p:grpSpPr>
      <p:cxnSp>
        <p:nvCxnSpPr>
          <p:cNvPr id="341" name="Google Shape;341;p3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342" name="Google Shape;342;p3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343" name="Google Shape;343;p36"/>
          <p:cNvPicPr preferRelativeResize="0"/>
          <p:nvPr/>
        </p:nvPicPr>
        <p:blipFill rotWithShape="1">
          <a:blip r:embed="rId2">
            <a:alphaModFix/>
          </a:blip>
          <a:srcRect/>
          <a:stretch/>
        </p:blipFill>
        <p:spPr>
          <a:xfrm>
            <a:off x="446484" y="536713"/>
            <a:ext cx="1990889" cy="214312"/>
          </a:xfrm>
          <a:prstGeom prst="rect">
            <a:avLst/>
          </a:prstGeom>
          <a:noFill/>
          <a:ln>
            <a:noFill/>
          </a:ln>
        </p:spPr>
      </p:pic>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446484" y="1037645"/>
            <a:ext cx="8250900" cy="5010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46" name="Google Shape;346;p37"/>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347"/>
        <p:cNvGrpSpPr/>
        <p:nvPr/>
      </p:nvGrpSpPr>
      <p:grpSpPr>
        <a:xfrm>
          <a:off x="0" y="0"/>
          <a:ext cx="0" cy="0"/>
          <a:chOff x="0" y="0"/>
          <a:chExt cx="0" cy="0"/>
        </a:xfrm>
      </p:grpSpPr>
      <p:cxnSp>
        <p:nvCxnSpPr>
          <p:cNvPr id="348" name="Google Shape;348;p38"/>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349" name="Google Shape;349;p3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350"/>
        <p:cNvGrpSpPr/>
        <p:nvPr/>
      </p:nvGrpSpPr>
      <p:grpSpPr>
        <a:xfrm>
          <a:off x="0" y="0"/>
          <a:ext cx="0" cy="0"/>
          <a:chOff x="0" y="0"/>
          <a:chExt cx="0" cy="0"/>
        </a:xfrm>
      </p:grpSpPr>
      <p:sp>
        <p:nvSpPr>
          <p:cNvPr id="351" name="Google Shape;351;p39"/>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352" name="Google Shape;352;p39"/>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353"/>
        <p:cNvGrpSpPr/>
        <p:nvPr/>
      </p:nvGrpSpPr>
      <p:grpSpPr>
        <a:xfrm>
          <a:off x="0" y="0"/>
          <a:ext cx="0" cy="0"/>
          <a:chOff x="0" y="0"/>
          <a:chExt cx="0" cy="0"/>
        </a:xfrm>
      </p:grpSpPr>
      <p:cxnSp>
        <p:nvCxnSpPr>
          <p:cNvPr id="354" name="Google Shape;354;p40"/>
          <p:cNvCxnSpPr/>
          <p:nvPr/>
        </p:nvCxnSpPr>
        <p:spPr>
          <a:xfrm>
            <a:off x="446484" y="447261"/>
            <a:ext cx="8250900" cy="0"/>
          </a:xfrm>
          <a:prstGeom prst="straightConnector1">
            <a:avLst/>
          </a:prstGeom>
          <a:noFill/>
          <a:ln>
            <a:noFill/>
          </a:ln>
        </p:spPr>
      </p:cxnSp>
      <p:cxnSp>
        <p:nvCxnSpPr>
          <p:cNvPr id="355" name="Google Shape;355;p40"/>
          <p:cNvCxnSpPr/>
          <p:nvPr/>
        </p:nvCxnSpPr>
        <p:spPr>
          <a:xfrm>
            <a:off x="446484" y="858741"/>
            <a:ext cx="8250900" cy="0"/>
          </a:xfrm>
          <a:prstGeom prst="straightConnector1">
            <a:avLst/>
          </a:prstGeom>
          <a:noFill/>
          <a:ln>
            <a:noFill/>
          </a:ln>
        </p:spPr>
      </p:cxnSp>
      <p:cxnSp>
        <p:nvCxnSpPr>
          <p:cNvPr id="356" name="Google Shape;356;p40"/>
          <p:cNvCxnSpPr/>
          <p:nvPr/>
        </p:nvCxnSpPr>
        <p:spPr>
          <a:xfrm rot="10800000" flipH="1">
            <a:off x="446484" y="1958702"/>
            <a:ext cx="2626200" cy="300"/>
          </a:xfrm>
          <a:prstGeom prst="straightConnector1">
            <a:avLst/>
          </a:prstGeom>
          <a:noFill/>
          <a:ln>
            <a:noFill/>
          </a:ln>
        </p:spPr>
      </p:cxnSp>
      <p:cxnSp>
        <p:nvCxnSpPr>
          <p:cNvPr id="357" name="Google Shape;357;p40"/>
          <p:cNvCxnSpPr/>
          <p:nvPr/>
        </p:nvCxnSpPr>
        <p:spPr>
          <a:xfrm rot="10800000" flipH="1">
            <a:off x="3250406" y="1958702"/>
            <a:ext cx="5444100" cy="300"/>
          </a:xfrm>
          <a:prstGeom prst="straightConnector1">
            <a:avLst/>
          </a:prstGeom>
          <a:noFill/>
          <a:ln>
            <a:noFill/>
          </a:ln>
        </p:spPr>
      </p:cxnSp>
      <p:cxnSp>
        <p:nvCxnSpPr>
          <p:cNvPr id="358" name="Google Shape;358;p40"/>
          <p:cNvCxnSpPr/>
          <p:nvPr/>
        </p:nvCxnSpPr>
        <p:spPr>
          <a:xfrm rot="10800000" flipH="1">
            <a:off x="446484" y="4051883"/>
            <a:ext cx="2626200" cy="300"/>
          </a:xfrm>
          <a:prstGeom prst="straightConnector1">
            <a:avLst/>
          </a:prstGeom>
          <a:noFill/>
          <a:ln>
            <a:noFill/>
          </a:ln>
        </p:spPr>
      </p:cxnSp>
      <p:cxnSp>
        <p:nvCxnSpPr>
          <p:cNvPr id="359" name="Google Shape;359;p40"/>
          <p:cNvCxnSpPr/>
          <p:nvPr/>
        </p:nvCxnSpPr>
        <p:spPr>
          <a:xfrm>
            <a:off x="3259336" y="4052183"/>
            <a:ext cx="5436600" cy="0"/>
          </a:xfrm>
          <a:prstGeom prst="straightConnector1">
            <a:avLst/>
          </a:prstGeom>
          <a:noFill/>
          <a:ln>
            <a:noFill/>
          </a:ln>
        </p:spPr>
      </p:cxnSp>
      <p:sp>
        <p:nvSpPr>
          <p:cNvPr id="360" name="Google Shape;360;p4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sp>
        <p:nvSpPr>
          <p:cNvPr id="361" name="Google Shape;361;p40"/>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AGENDA</a:t>
            </a:r>
            <a:endParaRPr sz="1000" b="0" i="0" u="none" strike="noStrike" cap="none">
              <a:solidFill>
                <a:srgbClr val="000000"/>
              </a:solidFill>
              <a:latin typeface="Arial"/>
              <a:ea typeface="Arial"/>
              <a:cs typeface="Arial"/>
              <a:sym typeface="Arial"/>
            </a:endParaRPr>
          </a:p>
        </p:txBody>
      </p:sp>
      <p:sp>
        <p:nvSpPr>
          <p:cNvPr id="362" name="Google Shape;362;p40"/>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RESOURCES</a:t>
            </a:r>
            <a:endParaRPr sz="1000" b="0" i="0" u="none" strike="noStrike" cap="none">
              <a:solidFill>
                <a:srgbClr val="000000"/>
              </a:solidFill>
              <a:latin typeface="Arial"/>
              <a:ea typeface="Arial"/>
              <a:cs typeface="Arial"/>
              <a:sym typeface="Arial"/>
            </a:endParaRPr>
          </a:p>
        </p:txBody>
      </p:sp>
      <p:sp>
        <p:nvSpPr>
          <p:cNvPr id="363" name="Google Shape;363;p40"/>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364"/>
        <p:cNvGrpSpPr/>
        <p:nvPr/>
      </p:nvGrpSpPr>
      <p:grpSpPr>
        <a:xfrm>
          <a:off x="0" y="0"/>
          <a:ext cx="0" cy="0"/>
          <a:chOff x="0" y="0"/>
          <a:chExt cx="0" cy="0"/>
        </a:xfrm>
      </p:grpSpPr>
      <p:cxnSp>
        <p:nvCxnSpPr>
          <p:cNvPr id="365" name="Google Shape;365;p41"/>
          <p:cNvCxnSpPr/>
          <p:nvPr/>
        </p:nvCxnSpPr>
        <p:spPr>
          <a:xfrm>
            <a:off x="446484" y="447261"/>
            <a:ext cx="8250900" cy="0"/>
          </a:xfrm>
          <a:prstGeom prst="straightConnector1">
            <a:avLst/>
          </a:prstGeom>
          <a:noFill/>
          <a:ln>
            <a:noFill/>
          </a:ln>
        </p:spPr>
      </p:cxnSp>
      <p:cxnSp>
        <p:nvCxnSpPr>
          <p:cNvPr id="366" name="Google Shape;366;p41"/>
          <p:cNvCxnSpPr/>
          <p:nvPr/>
        </p:nvCxnSpPr>
        <p:spPr>
          <a:xfrm>
            <a:off x="446484" y="858741"/>
            <a:ext cx="8250900" cy="0"/>
          </a:xfrm>
          <a:prstGeom prst="straightConnector1">
            <a:avLst/>
          </a:prstGeom>
          <a:noFill/>
          <a:ln>
            <a:noFill/>
          </a:ln>
        </p:spPr>
      </p:cxnSp>
      <p:cxnSp>
        <p:nvCxnSpPr>
          <p:cNvPr id="367" name="Google Shape;367;p41"/>
          <p:cNvCxnSpPr/>
          <p:nvPr/>
        </p:nvCxnSpPr>
        <p:spPr>
          <a:xfrm rot="10800000" flipH="1">
            <a:off x="6063258" y="1958702"/>
            <a:ext cx="2626200" cy="300"/>
          </a:xfrm>
          <a:prstGeom prst="straightConnector1">
            <a:avLst/>
          </a:prstGeom>
          <a:noFill/>
          <a:ln>
            <a:noFill/>
          </a:ln>
        </p:spPr>
      </p:cxnSp>
      <p:cxnSp>
        <p:nvCxnSpPr>
          <p:cNvPr id="368" name="Google Shape;368;p41"/>
          <p:cNvCxnSpPr/>
          <p:nvPr/>
        </p:nvCxnSpPr>
        <p:spPr>
          <a:xfrm rot="10800000" flipH="1">
            <a:off x="446484" y="1958702"/>
            <a:ext cx="5444100" cy="300"/>
          </a:xfrm>
          <a:prstGeom prst="straightConnector1">
            <a:avLst/>
          </a:prstGeom>
          <a:noFill/>
          <a:ln>
            <a:noFill/>
          </a:ln>
        </p:spPr>
      </p:cxnSp>
      <p:sp>
        <p:nvSpPr>
          <p:cNvPr id="369" name="Google Shape;369;p4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370" name="Google Shape;370;p41"/>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371"/>
        <p:cNvGrpSpPr/>
        <p:nvPr/>
      </p:nvGrpSpPr>
      <p:grpSpPr>
        <a:xfrm>
          <a:off x="0" y="0"/>
          <a:ext cx="0" cy="0"/>
          <a:chOff x="0" y="0"/>
          <a:chExt cx="0" cy="0"/>
        </a:xfrm>
      </p:grpSpPr>
      <p:pic>
        <p:nvPicPr>
          <p:cNvPr id="372" name="Google Shape;372;p42"/>
          <p:cNvPicPr preferRelativeResize="0"/>
          <p:nvPr/>
        </p:nvPicPr>
        <p:blipFill rotWithShape="1">
          <a:blip r:embed="rId2">
            <a:alphaModFix/>
          </a:blip>
          <a:srcRect/>
          <a:stretch/>
        </p:blipFill>
        <p:spPr>
          <a:xfrm>
            <a:off x="2330648" y="1095492"/>
            <a:ext cx="4465692" cy="3610952"/>
          </a:xfrm>
          <a:prstGeom prst="rect">
            <a:avLst/>
          </a:prstGeom>
          <a:noFill/>
          <a:ln>
            <a:noFill/>
          </a:ln>
        </p:spPr>
      </p:pic>
      <p:cxnSp>
        <p:nvCxnSpPr>
          <p:cNvPr id="373" name="Google Shape;373;p42"/>
          <p:cNvCxnSpPr/>
          <p:nvPr/>
        </p:nvCxnSpPr>
        <p:spPr>
          <a:xfrm>
            <a:off x="446484" y="447261"/>
            <a:ext cx="8250900" cy="0"/>
          </a:xfrm>
          <a:prstGeom prst="straightConnector1">
            <a:avLst/>
          </a:prstGeom>
          <a:noFill/>
          <a:ln>
            <a:noFill/>
          </a:ln>
        </p:spPr>
      </p:cxnSp>
      <p:cxnSp>
        <p:nvCxnSpPr>
          <p:cNvPr id="374" name="Google Shape;374;p42"/>
          <p:cNvCxnSpPr/>
          <p:nvPr/>
        </p:nvCxnSpPr>
        <p:spPr>
          <a:xfrm>
            <a:off x="446484" y="858741"/>
            <a:ext cx="8250900" cy="0"/>
          </a:xfrm>
          <a:prstGeom prst="straightConnector1">
            <a:avLst/>
          </a:prstGeom>
          <a:noFill/>
          <a:ln>
            <a:noFill/>
          </a:ln>
        </p:spPr>
      </p:cxnSp>
      <p:sp>
        <p:nvSpPr>
          <p:cNvPr id="375" name="Google Shape;375;p42"/>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30"/>
        <p:cNvGrpSpPr/>
        <p:nvPr/>
      </p:nvGrpSpPr>
      <p:grpSpPr>
        <a:xfrm>
          <a:off x="0" y="0"/>
          <a:ext cx="0" cy="0"/>
          <a:chOff x="0" y="0"/>
          <a:chExt cx="0" cy="0"/>
        </a:xfrm>
      </p:grpSpPr>
      <p:sp>
        <p:nvSpPr>
          <p:cNvPr id="31" name="Google Shape;31;p5"/>
          <p:cNvSpPr txBox="1">
            <a:spLocks noGrp="1"/>
          </p:cNvSpPr>
          <p:nvPr>
            <p:ph type="body" idx="1"/>
          </p:nvPr>
        </p:nvSpPr>
        <p:spPr>
          <a:xfrm>
            <a:off x="446485" y="1700373"/>
            <a:ext cx="8250900" cy="25647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Merriweather Sans"/>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33" name="Google Shape;33;p5"/>
          <p:cNvCxnSpPr/>
          <p:nvPr/>
        </p:nvCxnSpPr>
        <p:spPr>
          <a:xfrm>
            <a:off x="416053"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34" name="Google Shape;34;p5"/>
          <p:cNvPicPr preferRelativeResize="0"/>
          <p:nvPr/>
        </p:nvPicPr>
        <p:blipFill rotWithShape="1">
          <a:blip r:embed="rId2">
            <a:alphaModFix/>
          </a:blip>
          <a:srcRect/>
          <a:stretch/>
        </p:blipFill>
        <p:spPr>
          <a:xfrm>
            <a:off x="8515352" y="4790686"/>
            <a:ext cx="224391" cy="224002"/>
          </a:xfrm>
          <a:prstGeom prst="rect">
            <a:avLst/>
          </a:prstGeom>
          <a:noFill/>
          <a:ln>
            <a:noFill/>
          </a:ln>
        </p:spPr>
      </p:pic>
      <p:cxnSp>
        <p:nvCxnSpPr>
          <p:cNvPr id="35" name="Google Shape;35;p5"/>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36" name="Google Shape;36;p5"/>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sp>
        <p:nvSpPr>
          <p:cNvPr id="37" name="Google Shape;37;p5"/>
          <p:cNvSpPr txBox="1">
            <a:spLocks noGrp="1"/>
          </p:cNvSpPr>
          <p:nvPr>
            <p:ph type="title"/>
          </p:nvPr>
        </p:nvSpPr>
        <p:spPr>
          <a:xfrm>
            <a:off x="348699" y="481372"/>
            <a:ext cx="7886700" cy="394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
        <p:nvSpPr>
          <p:cNvPr id="38" name="Google Shape;38;p5"/>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3800"/>
              <a:buFont typeface="Oswald"/>
              <a:buNone/>
            </a:pPr>
            <a:r>
              <a:rPr lang="en" sz="3800" b="1" i="0" u="none" strike="noStrike" cap="none">
                <a:solidFill>
                  <a:srgbClr val="000000"/>
                </a:solidFill>
                <a:latin typeface="Oswald"/>
                <a:ea typeface="Oswald"/>
                <a:cs typeface="Oswald"/>
                <a:sym typeface="Oswald"/>
              </a:rPr>
              <a:t>LEARNING OBJECTIVES</a:t>
            </a:r>
            <a:endParaRPr sz="11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376"/>
        <p:cNvGrpSpPr/>
        <p:nvPr/>
      </p:nvGrpSpPr>
      <p:grpSpPr>
        <a:xfrm>
          <a:off x="0" y="0"/>
          <a:ext cx="0" cy="0"/>
          <a:chOff x="0" y="0"/>
          <a:chExt cx="0" cy="0"/>
        </a:xfrm>
      </p:grpSpPr>
      <p:pic>
        <p:nvPicPr>
          <p:cNvPr id="377" name="Google Shape;377;p43"/>
          <p:cNvPicPr preferRelativeResize="0"/>
          <p:nvPr/>
        </p:nvPicPr>
        <p:blipFill rotWithShape="1">
          <a:blip r:embed="rId2">
            <a:alphaModFix/>
          </a:blip>
          <a:srcRect/>
          <a:stretch/>
        </p:blipFill>
        <p:spPr>
          <a:xfrm>
            <a:off x="1965088" y="1096067"/>
            <a:ext cx="5137787" cy="3605631"/>
          </a:xfrm>
          <a:prstGeom prst="rect">
            <a:avLst/>
          </a:prstGeom>
          <a:noFill/>
          <a:ln>
            <a:noFill/>
          </a:ln>
        </p:spPr>
      </p:pic>
      <p:cxnSp>
        <p:nvCxnSpPr>
          <p:cNvPr id="378" name="Google Shape;378;p43"/>
          <p:cNvCxnSpPr/>
          <p:nvPr/>
        </p:nvCxnSpPr>
        <p:spPr>
          <a:xfrm>
            <a:off x="446484" y="447261"/>
            <a:ext cx="8250900" cy="0"/>
          </a:xfrm>
          <a:prstGeom prst="straightConnector1">
            <a:avLst/>
          </a:prstGeom>
          <a:noFill/>
          <a:ln>
            <a:noFill/>
          </a:ln>
        </p:spPr>
      </p:cxnSp>
      <p:cxnSp>
        <p:nvCxnSpPr>
          <p:cNvPr id="379" name="Google Shape;379;p43"/>
          <p:cNvCxnSpPr/>
          <p:nvPr/>
        </p:nvCxnSpPr>
        <p:spPr>
          <a:xfrm>
            <a:off x="446484" y="858741"/>
            <a:ext cx="8250900" cy="0"/>
          </a:xfrm>
          <a:prstGeom prst="straightConnector1">
            <a:avLst/>
          </a:prstGeom>
          <a:noFill/>
          <a:ln>
            <a:noFill/>
          </a:ln>
        </p:spPr>
      </p:cxnSp>
      <p:sp>
        <p:nvSpPr>
          <p:cNvPr id="380" name="Google Shape;380;p43"/>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381"/>
        <p:cNvGrpSpPr/>
        <p:nvPr/>
      </p:nvGrpSpPr>
      <p:grpSpPr>
        <a:xfrm>
          <a:off x="0" y="0"/>
          <a:ext cx="0" cy="0"/>
          <a:chOff x="0" y="0"/>
          <a:chExt cx="0" cy="0"/>
        </a:xfrm>
      </p:grpSpPr>
      <p:pic>
        <p:nvPicPr>
          <p:cNvPr id="382" name="Google Shape;382;p44"/>
          <p:cNvPicPr preferRelativeResize="0"/>
          <p:nvPr/>
        </p:nvPicPr>
        <p:blipFill rotWithShape="1">
          <a:blip r:embed="rId2">
            <a:alphaModFix/>
          </a:blip>
          <a:srcRect/>
          <a:stretch/>
        </p:blipFill>
        <p:spPr>
          <a:xfrm>
            <a:off x="2205633" y="1064481"/>
            <a:ext cx="4805402" cy="3744511"/>
          </a:xfrm>
          <a:prstGeom prst="rect">
            <a:avLst/>
          </a:prstGeom>
          <a:noFill/>
          <a:ln>
            <a:noFill/>
          </a:ln>
        </p:spPr>
      </p:pic>
      <p:cxnSp>
        <p:nvCxnSpPr>
          <p:cNvPr id="383" name="Google Shape;383;p44"/>
          <p:cNvCxnSpPr/>
          <p:nvPr/>
        </p:nvCxnSpPr>
        <p:spPr>
          <a:xfrm>
            <a:off x="446484" y="447261"/>
            <a:ext cx="8250900" cy="0"/>
          </a:xfrm>
          <a:prstGeom prst="straightConnector1">
            <a:avLst/>
          </a:prstGeom>
          <a:noFill/>
          <a:ln>
            <a:noFill/>
          </a:ln>
        </p:spPr>
      </p:cxnSp>
      <p:cxnSp>
        <p:nvCxnSpPr>
          <p:cNvPr id="384" name="Google Shape;384;p44"/>
          <p:cNvCxnSpPr/>
          <p:nvPr/>
        </p:nvCxnSpPr>
        <p:spPr>
          <a:xfrm>
            <a:off x="446484" y="858741"/>
            <a:ext cx="8250900" cy="0"/>
          </a:xfrm>
          <a:prstGeom prst="straightConnector1">
            <a:avLst/>
          </a:prstGeom>
          <a:noFill/>
          <a:ln>
            <a:noFill/>
          </a:ln>
        </p:spPr>
      </p:cxnSp>
      <p:sp>
        <p:nvSpPr>
          <p:cNvPr id="385" name="Google Shape;385;p44"/>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386"/>
        <p:cNvGrpSpPr/>
        <p:nvPr/>
      </p:nvGrpSpPr>
      <p:grpSpPr>
        <a:xfrm>
          <a:off x="0" y="0"/>
          <a:ext cx="0" cy="0"/>
          <a:chOff x="0" y="0"/>
          <a:chExt cx="0" cy="0"/>
        </a:xfrm>
      </p:grpSpPr>
      <p:pic>
        <p:nvPicPr>
          <p:cNvPr id="387" name="Google Shape;387;p45"/>
          <p:cNvPicPr preferRelativeResize="0"/>
          <p:nvPr/>
        </p:nvPicPr>
        <p:blipFill rotWithShape="1">
          <a:blip r:embed="rId2">
            <a:alphaModFix/>
          </a:blip>
          <a:srcRect/>
          <a:stretch/>
        </p:blipFill>
        <p:spPr>
          <a:xfrm>
            <a:off x="714375" y="925270"/>
            <a:ext cx="2838794" cy="4247109"/>
          </a:xfrm>
          <a:prstGeom prst="rect">
            <a:avLst/>
          </a:prstGeom>
          <a:noFill/>
          <a:ln>
            <a:noFill/>
          </a:ln>
        </p:spPr>
      </p:pic>
      <p:pic>
        <p:nvPicPr>
          <p:cNvPr id="388" name="Google Shape;388;p45"/>
          <p:cNvPicPr preferRelativeResize="0"/>
          <p:nvPr/>
        </p:nvPicPr>
        <p:blipFill rotWithShape="1">
          <a:blip r:embed="rId3">
            <a:alphaModFix/>
          </a:blip>
          <a:srcRect/>
          <a:stretch/>
        </p:blipFill>
        <p:spPr>
          <a:xfrm>
            <a:off x="3286125" y="966083"/>
            <a:ext cx="2594381" cy="3851141"/>
          </a:xfrm>
          <a:prstGeom prst="rect">
            <a:avLst/>
          </a:prstGeom>
          <a:noFill/>
          <a:ln>
            <a:noFill/>
          </a:ln>
        </p:spPr>
      </p:pic>
      <p:pic>
        <p:nvPicPr>
          <p:cNvPr id="389" name="Google Shape;389;p45"/>
          <p:cNvPicPr preferRelativeResize="0"/>
          <p:nvPr/>
        </p:nvPicPr>
        <p:blipFill rotWithShape="1">
          <a:blip r:embed="rId4">
            <a:alphaModFix/>
          </a:blip>
          <a:srcRect/>
          <a:stretch/>
        </p:blipFill>
        <p:spPr>
          <a:xfrm>
            <a:off x="5982891" y="957138"/>
            <a:ext cx="2093581" cy="3838677"/>
          </a:xfrm>
          <a:prstGeom prst="rect">
            <a:avLst/>
          </a:prstGeom>
          <a:noFill/>
          <a:ln>
            <a:noFill/>
          </a:ln>
        </p:spPr>
      </p:pic>
      <p:cxnSp>
        <p:nvCxnSpPr>
          <p:cNvPr id="390" name="Google Shape;390;p45"/>
          <p:cNvCxnSpPr/>
          <p:nvPr/>
        </p:nvCxnSpPr>
        <p:spPr>
          <a:xfrm>
            <a:off x="446484" y="447261"/>
            <a:ext cx="8250900" cy="0"/>
          </a:xfrm>
          <a:prstGeom prst="straightConnector1">
            <a:avLst/>
          </a:prstGeom>
          <a:noFill/>
          <a:ln>
            <a:noFill/>
          </a:ln>
        </p:spPr>
      </p:cxnSp>
      <p:cxnSp>
        <p:nvCxnSpPr>
          <p:cNvPr id="391" name="Google Shape;391;p45"/>
          <p:cNvCxnSpPr/>
          <p:nvPr/>
        </p:nvCxnSpPr>
        <p:spPr>
          <a:xfrm>
            <a:off x="446484" y="858741"/>
            <a:ext cx="8250900" cy="0"/>
          </a:xfrm>
          <a:prstGeom prst="straightConnector1">
            <a:avLst/>
          </a:prstGeom>
          <a:noFill/>
          <a:ln>
            <a:noFill/>
          </a:ln>
        </p:spPr>
      </p:cxnSp>
      <p:sp>
        <p:nvSpPr>
          <p:cNvPr id="392" name="Google Shape;392;p45"/>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393" name="Google Shape;393;p45"/>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394" name="Google Shape;394;p45"/>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395"/>
        <p:cNvGrpSpPr/>
        <p:nvPr/>
      </p:nvGrpSpPr>
      <p:grpSpPr>
        <a:xfrm>
          <a:off x="0" y="0"/>
          <a:ext cx="0" cy="0"/>
          <a:chOff x="0" y="0"/>
          <a:chExt cx="0" cy="0"/>
        </a:xfrm>
      </p:grpSpPr>
      <p:cxnSp>
        <p:nvCxnSpPr>
          <p:cNvPr id="396" name="Google Shape;396;p46"/>
          <p:cNvCxnSpPr/>
          <p:nvPr/>
        </p:nvCxnSpPr>
        <p:spPr>
          <a:xfrm>
            <a:off x="446484" y="447261"/>
            <a:ext cx="8250900" cy="0"/>
          </a:xfrm>
          <a:prstGeom prst="straightConnector1">
            <a:avLst/>
          </a:prstGeom>
          <a:noFill/>
          <a:ln>
            <a:noFill/>
          </a:ln>
        </p:spPr>
      </p:cxnSp>
      <p:cxnSp>
        <p:nvCxnSpPr>
          <p:cNvPr id="397" name="Google Shape;397;p46"/>
          <p:cNvCxnSpPr/>
          <p:nvPr/>
        </p:nvCxnSpPr>
        <p:spPr>
          <a:xfrm>
            <a:off x="446484" y="858741"/>
            <a:ext cx="8250900" cy="0"/>
          </a:xfrm>
          <a:prstGeom prst="straightConnector1">
            <a:avLst/>
          </a:prstGeom>
          <a:noFill/>
          <a:ln>
            <a:noFill/>
          </a:ln>
        </p:spPr>
      </p:cxnSp>
      <p:sp>
        <p:nvSpPr>
          <p:cNvPr id="398" name="Google Shape;398;p46"/>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99" name="Google Shape;399;p46"/>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400" name="Google Shape;400;p46"/>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01"/>
        <p:cNvGrpSpPr/>
        <p:nvPr/>
      </p:nvGrpSpPr>
      <p:grpSpPr>
        <a:xfrm>
          <a:off x="0" y="0"/>
          <a:ext cx="0" cy="0"/>
          <a:chOff x="0" y="0"/>
          <a:chExt cx="0" cy="0"/>
        </a:xfrm>
      </p:grpSpPr>
      <p:cxnSp>
        <p:nvCxnSpPr>
          <p:cNvPr id="402" name="Google Shape;402;p47"/>
          <p:cNvCxnSpPr/>
          <p:nvPr/>
        </p:nvCxnSpPr>
        <p:spPr>
          <a:xfrm>
            <a:off x="446484" y="447261"/>
            <a:ext cx="8250900" cy="0"/>
          </a:xfrm>
          <a:prstGeom prst="straightConnector1">
            <a:avLst/>
          </a:prstGeom>
          <a:noFill/>
          <a:ln>
            <a:noFill/>
          </a:ln>
        </p:spPr>
      </p:cxnSp>
      <p:cxnSp>
        <p:nvCxnSpPr>
          <p:cNvPr id="403" name="Google Shape;403;p47"/>
          <p:cNvCxnSpPr/>
          <p:nvPr/>
        </p:nvCxnSpPr>
        <p:spPr>
          <a:xfrm>
            <a:off x="446484" y="858741"/>
            <a:ext cx="8250900" cy="0"/>
          </a:xfrm>
          <a:prstGeom prst="straightConnector1">
            <a:avLst/>
          </a:prstGeom>
          <a:noFill/>
          <a:ln>
            <a:noFill/>
          </a:ln>
        </p:spPr>
      </p:cxnSp>
      <p:grpSp>
        <p:nvGrpSpPr>
          <p:cNvPr id="404" name="Google Shape;404;p47"/>
          <p:cNvGrpSpPr/>
          <p:nvPr/>
        </p:nvGrpSpPr>
        <p:grpSpPr>
          <a:xfrm>
            <a:off x="446484" y="1288111"/>
            <a:ext cx="892699" cy="894222"/>
            <a:chOff x="0" y="0"/>
            <a:chExt cx="1269661" cy="1269661"/>
          </a:xfrm>
        </p:grpSpPr>
        <p:pic>
          <p:nvPicPr>
            <p:cNvPr id="405" name="Google Shape;405;p47"/>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406" name="Google Shape;406;p4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407" name="Google Shape;407;p47"/>
          <p:cNvGrpSpPr/>
          <p:nvPr/>
        </p:nvGrpSpPr>
        <p:grpSpPr>
          <a:xfrm>
            <a:off x="1518047" y="1288111"/>
            <a:ext cx="892699" cy="894222"/>
            <a:chOff x="0" y="0"/>
            <a:chExt cx="1269661" cy="1269661"/>
          </a:xfrm>
        </p:grpSpPr>
        <p:pic>
          <p:nvPicPr>
            <p:cNvPr id="408" name="Google Shape;408;p47"/>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409" name="Google Shape;409;p47"/>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410" name="Google Shape;410;p47"/>
          <p:cNvGrpSpPr/>
          <p:nvPr/>
        </p:nvGrpSpPr>
        <p:grpSpPr>
          <a:xfrm>
            <a:off x="446484" y="2352592"/>
            <a:ext cx="892699" cy="894222"/>
            <a:chOff x="0" y="0"/>
            <a:chExt cx="1269661" cy="1269661"/>
          </a:xfrm>
        </p:grpSpPr>
        <p:pic>
          <p:nvPicPr>
            <p:cNvPr id="411" name="Google Shape;411;p47"/>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412" name="Google Shape;412;p4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413" name="Google Shape;413;p47"/>
          <p:cNvGrpSpPr/>
          <p:nvPr/>
        </p:nvGrpSpPr>
        <p:grpSpPr>
          <a:xfrm>
            <a:off x="1518047" y="2352592"/>
            <a:ext cx="892699" cy="894222"/>
            <a:chOff x="0" y="0"/>
            <a:chExt cx="1269661" cy="1269661"/>
          </a:xfrm>
        </p:grpSpPr>
        <p:pic>
          <p:nvPicPr>
            <p:cNvPr id="414" name="Google Shape;414;p47"/>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415" name="Google Shape;415;p4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416" name="Google Shape;416;p47"/>
          <p:cNvGrpSpPr/>
          <p:nvPr/>
        </p:nvGrpSpPr>
        <p:grpSpPr>
          <a:xfrm>
            <a:off x="446484" y="3434963"/>
            <a:ext cx="892699" cy="894222"/>
            <a:chOff x="0" y="0"/>
            <a:chExt cx="1269661" cy="1269661"/>
          </a:xfrm>
        </p:grpSpPr>
        <p:pic>
          <p:nvPicPr>
            <p:cNvPr id="417" name="Google Shape;417;p47"/>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418" name="Google Shape;418;p4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419" name="Google Shape;419;p47"/>
          <p:cNvGrpSpPr/>
          <p:nvPr/>
        </p:nvGrpSpPr>
        <p:grpSpPr>
          <a:xfrm>
            <a:off x="1518047" y="3434963"/>
            <a:ext cx="892699" cy="894222"/>
            <a:chOff x="0" y="0"/>
            <a:chExt cx="1269661" cy="1269661"/>
          </a:xfrm>
        </p:grpSpPr>
        <p:pic>
          <p:nvPicPr>
            <p:cNvPr id="420" name="Google Shape;420;p47"/>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421" name="Google Shape;421;p4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sp>
        <p:nvSpPr>
          <p:cNvPr id="422" name="Google Shape;422;p47"/>
          <p:cNvSpPr/>
          <p:nvPr/>
        </p:nvSpPr>
        <p:spPr>
          <a:xfrm>
            <a:off x="6181018" y="1288111"/>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grpSp>
        <p:nvGrpSpPr>
          <p:cNvPr id="423" name="Google Shape;423;p47"/>
          <p:cNvGrpSpPr/>
          <p:nvPr/>
        </p:nvGrpSpPr>
        <p:grpSpPr>
          <a:xfrm>
            <a:off x="2848569" y="1288111"/>
            <a:ext cx="1428342" cy="1430780"/>
            <a:chOff x="0" y="0"/>
            <a:chExt cx="2031492" cy="2031492"/>
          </a:xfrm>
        </p:grpSpPr>
        <p:pic>
          <p:nvPicPr>
            <p:cNvPr id="424" name="Google Shape;424;p47"/>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425" name="Google Shape;425;p47"/>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426" name="Google Shape;426;p4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427" name="Google Shape;427;p47"/>
          <p:cNvGrpSpPr/>
          <p:nvPr/>
        </p:nvGrpSpPr>
        <p:grpSpPr>
          <a:xfrm>
            <a:off x="4473772" y="1288111"/>
            <a:ext cx="1428342" cy="1430780"/>
            <a:chOff x="0" y="0"/>
            <a:chExt cx="2031492" cy="2031492"/>
          </a:xfrm>
        </p:grpSpPr>
        <p:pic>
          <p:nvPicPr>
            <p:cNvPr id="428" name="Google Shape;428;p47"/>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429" name="Google Shape;429;p47"/>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430" name="Google Shape;430;p4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431" name="Google Shape;431;p47"/>
          <p:cNvGrpSpPr/>
          <p:nvPr/>
        </p:nvGrpSpPr>
        <p:grpSpPr>
          <a:xfrm>
            <a:off x="2848569" y="2898249"/>
            <a:ext cx="1428342" cy="1430780"/>
            <a:chOff x="0" y="0"/>
            <a:chExt cx="2031492" cy="2031492"/>
          </a:xfrm>
        </p:grpSpPr>
        <p:pic>
          <p:nvPicPr>
            <p:cNvPr id="432" name="Google Shape;432;p47"/>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433" name="Google Shape;433;p47"/>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434" name="Google Shape;434;p4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435" name="Google Shape;435;p47"/>
          <p:cNvGrpSpPr/>
          <p:nvPr/>
        </p:nvGrpSpPr>
        <p:grpSpPr>
          <a:xfrm>
            <a:off x="4473772" y="2898249"/>
            <a:ext cx="1428342" cy="1430780"/>
            <a:chOff x="0" y="0"/>
            <a:chExt cx="2031492" cy="2031492"/>
          </a:xfrm>
        </p:grpSpPr>
        <p:pic>
          <p:nvPicPr>
            <p:cNvPr id="436" name="Google Shape;436;p47"/>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437" name="Google Shape;437;p47"/>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438" name="Google Shape;438;p4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sp>
        <p:nvSpPr>
          <p:cNvPr id="439" name="Google Shape;439;p47"/>
          <p:cNvSpPr/>
          <p:nvPr/>
        </p:nvSpPr>
        <p:spPr>
          <a:xfrm>
            <a:off x="6181018" y="2898250"/>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440"/>
        <p:cNvGrpSpPr/>
        <p:nvPr/>
      </p:nvGrpSpPr>
      <p:grpSpPr>
        <a:xfrm>
          <a:off x="0" y="0"/>
          <a:ext cx="0" cy="0"/>
          <a:chOff x="0" y="0"/>
          <a:chExt cx="0" cy="0"/>
        </a:xfrm>
      </p:grpSpPr>
      <p:cxnSp>
        <p:nvCxnSpPr>
          <p:cNvPr id="441" name="Google Shape;441;p48"/>
          <p:cNvCxnSpPr/>
          <p:nvPr/>
        </p:nvCxnSpPr>
        <p:spPr>
          <a:xfrm>
            <a:off x="446484" y="447261"/>
            <a:ext cx="8250900" cy="0"/>
          </a:xfrm>
          <a:prstGeom prst="straightConnector1">
            <a:avLst/>
          </a:prstGeom>
          <a:noFill/>
          <a:ln>
            <a:noFill/>
          </a:ln>
        </p:spPr>
      </p:cxnSp>
      <p:cxnSp>
        <p:nvCxnSpPr>
          <p:cNvPr id="442" name="Google Shape;442;p48"/>
          <p:cNvCxnSpPr/>
          <p:nvPr/>
        </p:nvCxnSpPr>
        <p:spPr>
          <a:xfrm>
            <a:off x="446484" y="858741"/>
            <a:ext cx="8250900" cy="0"/>
          </a:xfrm>
          <a:prstGeom prst="straightConnector1">
            <a:avLst/>
          </a:prstGeom>
          <a:noFill/>
          <a:ln>
            <a:noFill/>
          </a:ln>
        </p:spPr>
      </p:cxnSp>
      <p:grpSp>
        <p:nvGrpSpPr>
          <p:cNvPr id="443" name="Google Shape;443;p48"/>
          <p:cNvGrpSpPr/>
          <p:nvPr/>
        </p:nvGrpSpPr>
        <p:grpSpPr>
          <a:xfrm>
            <a:off x="973335" y="2204996"/>
            <a:ext cx="892699" cy="894222"/>
            <a:chOff x="0" y="0"/>
            <a:chExt cx="1269661" cy="1269661"/>
          </a:xfrm>
        </p:grpSpPr>
        <p:pic>
          <p:nvPicPr>
            <p:cNvPr id="444" name="Google Shape;444;p4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445" name="Google Shape;445;p48"/>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446" name="Google Shape;446;p48"/>
          <p:cNvCxnSpPr/>
          <p:nvPr/>
        </p:nvCxnSpPr>
        <p:spPr>
          <a:xfrm rot="10800000" flipH="1">
            <a:off x="2750344" y="2284390"/>
            <a:ext cx="2626200" cy="300"/>
          </a:xfrm>
          <a:prstGeom prst="straightConnector1">
            <a:avLst/>
          </a:prstGeom>
          <a:noFill/>
          <a:ln>
            <a:noFill/>
          </a:ln>
        </p:spPr>
      </p:cxnSp>
      <p:cxnSp>
        <p:nvCxnSpPr>
          <p:cNvPr id="447" name="Google Shape;447;p48"/>
          <p:cNvCxnSpPr/>
          <p:nvPr/>
        </p:nvCxnSpPr>
        <p:spPr>
          <a:xfrm rot="10800000" flipH="1">
            <a:off x="2750344" y="3790227"/>
            <a:ext cx="2626200" cy="300"/>
          </a:xfrm>
          <a:prstGeom prst="straightConnector1">
            <a:avLst/>
          </a:prstGeom>
          <a:noFill/>
          <a:ln>
            <a:noFill/>
          </a:ln>
        </p:spPr>
      </p:cxnSp>
      <p:sp>
        <p:nvSpPr>
          <p:cNvPr id="448" name="Google Shape;448;p48"/>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TIMING</a:t>
            </a:r>
            <a:endParaRPr sz="1000" b="0" i="0" u="none" strike="noStrike" cap="none">
              <a:solidFill>
                <a:srgbClr val="000000"/>
              </a:solidFill>
              <a:latin typeface="Arial"/>
              <a:ea typeface="Arial"/>
              <a:cs typeface="Arial"/>
              <a:sym typeface="Arial"/>
            </a:endParaRPr>
          </a:p>
        </p:txBody>
      </p:sp>
      <p:sp>
        <p:nvSpPr>
          <p:cNvPr id="449" name="Google Shape;449;p48"/>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cxnSp>
        <p:nvCxnSpPr>
          <p:cNvPr id="450" name="Google Shape;450;p48"/>
          <p:cNvCxnSpPr/>
          <p:nvPr/>
        </p:nvCxnSpPr>
        <p:spPr>
          <a:xfrm rot="10800000" flipH="1">
            <a:off x="2750344" y="1565676"/>
            <a:ext cx="2626200" cy="300"/>
          </a:xfrm>
          <a:prstGeom prst="straightConnector1">
            <a:avLst/>
          </a:prstGeom>
          <a:noFill/>
          <a:ln>
            <a:noFill/>
          </a:ln>
        </p:spPr>
      </p:cxnSp>
      <p:sp>
        <p:nvSpPr>
          <p:cNvPr id="451" name="Google Shape;451;p48"/>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cxnSp>
        <p:nvCxnSpPr>
          <p:cNvPr id="452" name="Google Shape;452;p48"/>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453"/>
        <p:cNvGrpSpPr/>
        <p:nvPr/>
      </p:nvGrpSpPr>
      <p:grpSpPr>
        <a:xfrm>
          <a:off x="0" y="0"/>
          <a:ext cx="0" cy="0"/>
          <a:chOff x="0" y="0"/>
          <a:chExt cx="0" cy="0"/>
        </a:xfrm>
      </p:grpSpPr>
      <p:cxnSp>
        <p:nvCxnSpPr>
          <p:cNvPr id="454" name="Google Shape;454;p4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455" name="Google Shape;455;p49"/>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456" name="Google Shape;456;p49"/>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Q&amp;A</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457"/>
        <p:cNvGrpSpPr/>
        <p:nvPr/>
      </p:nvGrpSpPr>
      <p:grpSpPr>
        <a:xfrm>
          <a:off x="0" y="0"/>
          <a:ext cx="0" cy="0"/>
          <a:chOff x="0" y="0"/>
          <a:chExt cx="0" cy="0"/>
        </a:xfrm>
      </p:grpSpPr>
      <p:cxnSp>
        <p:nvCxnSpPr>
          <p:cNvPr id="458" name="Google Shape;458;p5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459" name="Google Shape;459;p5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460" name="Google Shape;460;p50"/>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EXIT TICKETS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61"/>
        <p:cNvGrpSpPr/>
        <p:nvPr/>
      </p:nvGrpSpPr>
      <p:grpSpPr>
        <a:xfrm>
          <a:off x="0" y="0"/>
          <a:ext cx="0" cy="0"/>
          <a:chOff x="0" y="0"/>
          <a:chExt cx="0" cy="0"/>
        </a:xfrm>
      </p:grpSpPr>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462"/>
        <p:cNvGrpSpPr/>
        <p:nvPr/>
      </p:nvGrpSpPr>
      <p:grpSpPr>
        <a:xfrm>
          <a:off x="0" y="0"/>
          <a:ext cx="0" cy="0"/>
          <a:chOff x="0" y="0"/>
          <a:chExt cx="0" cy="0"/>
        </a:xfrm>
      </p:grpSpPr>
      <p:cxnSp>
        <p:nvCxnSpPr>
          <p:cNvPr id="463" name="Google Shape;463;p52"/>
          <p:cNvCxnSpPr/>
          <p:nvPr/>
        </p:nvCxnSpPr>
        <p:spPr>
          <a:xfrm>
            <a:off x="446484" y="447261"/>
            <a:ext cx="8250900" cy="0"/>
          </a:xfrm>
          <a:prstGeom prst="straightConnector1">
            <a:avLst/>
          </a:prstGeom>
          <a:noFill/>
          <a:ln>
            <a:noFill/>
          </a:ln>
        </p:spPr>
      </p:cxnSp>
      <p:cxnSp>
        <p:nvCxnSpPr>
          <p:cNvPr id="464" name="Google Shape;464;p52"/>
          <p:cNvCxnSpPr/>
          <p:nvPr/>
        </p:nvCxnSpPr>
        <p:spPr>
          <a:xfrm>
            <a:off x="446484" y="858741"/>
            <a:ext cx="8250900" cy="0"/>
          </a:xfrm>
          <a:prstGeom prst="straightConnector1">
            <a:avLst/>
          </a:prstGeom>
          <a:noFill/>
          <a:ln>
            <a:noFill/>
          </a:ln>
        </p:spPr>
      </p:cxnSp>
      <p:grpSp>
        <p:nvGrpSpPr>
          <p:cNvPr id="465" name="Google Shape;465;p52"/>
          <p:cNvGrpSpPr/>
          <p:nvPr/>
        </p:nvGrpSpPr>
        <p:grpSpPr>
          <a:xfrm>
            <a:off x="973335" y="2204996"/>
            <a:ext cx="892699" cy="894222"/>
            <a:chOff x="0" y="0"/>
            <a:chExt cx="1269661" cy="1269661"/>
          </a:xfrm>
        </p:grpSpPr>
        <p:pic>
          <p:nvPicPr>
            <p:cNvPr id="466" name="Google Shape;466;p52"/>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467" name="Google Shape;467;p52"/>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468" name="Google Shape;468;p52"/>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39"/>
        <p:cNvGrpSpPr/>
        <p:nvPr/>
      </p:nvGrpSpPr>
      <p:grpSpPr>
        <a:xfrm>
          <a:off x="0" y="0"/>
          <a:ext cx="0" cy="0"/>
          <a:chOff x="0" y="0"/>
          <a:chExt cx="0" cy="0"/>
        </a:xfrm>
      </p:grpSpPr>
      <p:cxnSp>
        <p:nvCxnSpPr>
          <p:cNvPr id="40" name="Google Shape;40;p6"/>
          <p:cNvCxnSpPr/>
          <p:nvPr/>
        </p:nvCxnSpPr>
        <p:spPr>
          <a:xfrm>
            <a:off x="446485" y="447261"/>
            <a:ext cx="8250900" cy="0"/>
          </a:xfrm>
          <a:prstGeom prst="straightConnector1">
            <a:avLst/>
          </a:prstGeom>
          <a:noFill/>
          <a:ln>
            <a:noFill/>
          </a:ln>
        </p:spPr>
      </p:cxnSp>
      <p:cxnSp>
        <p:nvCxnSpPr>
          <p:cNvPr id="41" name="Google Shape;41;p6"/>
          <p:cNvCxnSpPr/>
          <p:nvPr/>
        </p:nvCxnSpPr>
        <p:spPr>
          <a:xfrm>
            <a:off x="446485" y="858741"/>
            <a:ext cx="8250900" cy="0"/>
          </a:xfrm>
          <a:prstGeom prst="straightConnector1">
            <a:avLst/>
          </a:prstGeom>
          <a:noFill/>
          <a:ln>
            <a:noFill/>
          </a:ln>
        </p:spPr>
      </p:cxnSp>
      <p:cxnSp>
        <p:nvCxnSpPr>
          <p:cNvPr id="42" name="Google Shape;42;p6"/>
          <p:cNvCxnSpPr/>
          <p:nvPr/>
        </p:nvCxnSpPr>
        <p:spPr>
          <a:xfrm rot="10800000" flipH="1">
            <a:off x="2750345" y="3790227"/>
            <a:ext cx="2626200" cy="300"/>
          </a:xfrm>
          <a:prstGeom prst="straightConnector1">
            <a:avLst/>
          </a:prstGeom>
          <a:noFill/>
          <a:ln>
            <a:noFill/>
          </a:ln>
        </p:spPr>
      </p:cxnSp>
      <p:cxnSp>
        <p:nvCxnSpPr>
          <p:cNvPr id="43" name="Google Shape;43;p6"/>
          <p:cNvCxnSpPr/>
          <p:nvPr/>
        </p:nvCxnSpPr>
        <p:spPr>
          <a:xfrm rot="10800000" flipH="1">
            <a:off x="2750345" y="1565676"/>
            <a:ext cx="2626200" cy="300"/>
          </a:xfrm>
          <a:prstGeom prst="straightConnector1">
            <a:avLst/>
          </a:prstGeom>
          <a:noFill/>
          <a:ln>
            <a:noFill/>
          </a:ln>
        </p:spPr>
      </p:cxnSp>
      <p:sp>
        <p:nvSpPr>
          <p:cNvPr id="44" name="Google Shape;44;p6"/>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45" name="Google Shape;45;p6"/>
          <p:cNvCxnSpPr/>
          <p:nvPr/>
        </p:nvCxnSpPr>
        <p:spPr>
          <a:xfrm>
            <a:off x="416052"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46" name="Google Shape;46;p6"/>
          <p:cNvPicPr preferRelativeResize="0"/>
          <p:nvPr/>
        </p:nvPicPr>
        <p:blipFill rotWithShape="1">
          <a:blip r:embed="rId2">
            <a:alphaModFix/>
          </a:blip>
          <a:srcRect/>
          <a:stretch/>
        </p:blipFill>
        <p:spPr>
          <a:xfrm>
            <a:off x="8515350" y="4790684"/>
            <a:ext cx="224391" cy="224002"/>
          </a:xfrm>
          <a:prstGeom prst="rect">
            <a:avLst/>
          </a:prstGeom>
          <a:noFill/>
          <a:ln>
            <a:noFill/>
          </a:ln>
        </p:spPr>
      </p:pic>
      <p:cxnSp>
        <p:nvCxnSpPr>
          <p:cNvPr id="47" name="Google Shape;47;p6"/>
          <p:cNvCxnSpPr/>
          <p:nvPr/>
        </p:nvCxnSpPr>
        <p:spPr>
          <a:xfrm>
            <a:off x="416052" y="420264"/>
            <a:ext cx="8312100" cy="0"/>
          </a:xfrm>
          <a:prstGeom prst="straightConnector1">
            <a:avLst/>
          </a:prstGeom>
          <a:noFill/>
          <a:ln w="9525" cap="flat" cmpd="sng">
            <a:solidFill>
              <a:srgbClr val="000000"/>
            </a:solidFill>
            <a:prstDash val="solid"/>
            <a:round/>
            <a:headEnd type="none" w="sm" len="sm"/>
            <a:tailEnd type="none" w="sm" len="sm"/>
          </a:ln>
        </p:spPr>
      </p:cxnSp>
      <p:cxnSp>
        <p:nvCxnSpPr>
          <p:cNvPr id="48" name="Google Shape;48;p6"/>
          <p:cNvCxnSpPr/>
          <p:nvPr/>
        </p:nvCxnSpPr>
        <p:spPr>
          <a:xfrm>
            <a:off x="416052" y="858414"/>
            <a:ext cx="8312100" cy="0"/>
          </a:xfrm>
          <a:prstGeom prst="straightConnector1">
            <a:avLst/>
          </a:prstGeom>
          <a:noFill/>
          <a:ln w="9525" cap="flat" cmpd="sng">
            <a:solidFill>
              <a:srgbClr val="000000"/>
            </a:solidFill>
            <a:prstDash val="solid"/>
            <a:round/>
            <a:headEnd type="none" w="sm" len="sm"/>
            <a:tailEnd type="none" w="sm" len="sm"/>
          </a:ln>
        </p:spPr>
      </p:cxnSp>
      <p:pic>
        <p:nvPicPr>
          <p:cNvPr id="49" name="Google Shape;49;p6"/>
          <p:cNvPicPr preferRelativeResize="0"/>
          <p:nvPr/>
        </p:nvPicPr>
        <p:blipFill rotWithShape="1">
          <a:blip r:embed="rId3">
            <a:alphaModFix/>
          </a:blip>
          <a:srcRect/>
          <a:stretch/>
        </p:blipFill>
        <p:spPr>
          <a:xfrm>
            <a:off x="749953" y="2184856"/>
            <a:ext cx="668564" cy="668564"/>
          </a:xfrm>
          <a:prstGeom prst="rect">
            <a:avLst/>
          </a:prstGeom>
          <a:noFill/>
          <a:ln>
            <a:noFill/>
          </a:ln>
        </p:spPr>
      </p:pic>
      <p:sp>
        <p:nvSpPr>
          <p:cNvPr id="50" name="Google Shape;50;p6"/>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Clr>
                <a:srgbClr val="000000"/>
              </a:buClr>
              <a:buSzPts val="800"/>
              <a:buFont typeface="Arial"/>
              <a:buNone/>
            </a:pPr>
            <a:r>
              <a:rPr lang="en" sz="800" b="1" i="0" u="none" strike="noStrike" cap="none">
                <a:solidFill>
                  <a:srgbClr val="FFFFFF"/>
                </a:solidFill>
                <a:latin typeface="Oswald"/>
                <a:ea typeface="Oswald"/>
                <a:cs typeface="Oswald"/>
                <a:sym typeface="Oswald"/>
              </a:rPr>
              <a:t>ACTIVITY</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sp>
        <p:nvSpPr>
          <p:cNvPr id="51" name="Google Shape;51;p6"/>
          <p:cNvSpPr/>
          <p:nvPr/>
        </p:nvSpPr>
        <p:spPr>
          <a:xfrm>
            <a:off x="2168481" y="3539806"/>
            <a:ext cx="2625300" cy="17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Oswald"/>
                <a:ea typeface="Oswald"/>
                <a:cs typeface="Oswald"/>
                <a:sym typeface="Oswald"/>
              </a:rPr>
              <a:t>DELIVERABLE</a:t>
            </a:r>
            <a:endParaRPr sz="1400" b="1" i="0" u="none" strike="noStrike" cap="none">
              <a:solidFill>
                <a:srgbClr val="000000"/>
              </a:solidFill>
              <a:latin typeface="Oswald"/>
              <a:ea typeface="Oswald"/>
              <a:cs typeface="Oswald"/>
              <a:sym typeface="Oswald"/>
            </a:endParaRPr>
          </a:p>
        </p:txBody>
      </p:sp>
      <p:cxnSp>
        <p:nvCxnSpPr>
          <p:cNvPr id="52" name="Google Shape;52;p6"/>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53" name="Google Shape;53;p6"/>
          <p:cNvSpPr txBox="1">
            <a:spLocks noGrp="1"/>
          </p:cNvSpPr>
          <p:nvPr>
            <p:ph type="body" idx="1"/>
          </p:nvPr>
        </p:nvSpPr>
        <p:spPr>
          <a:xfrm>
            <a:off x="2166403" y="1732321"/>
            <a:ext cx="5642100" cy="1527000"/>
          </a:xfrm>
          <a:prstGeom prst="rect">
            <a:avLst/>
          </a:prstGeom>
          <a:noFill/>
          <a:ln>
            <a:noFill/>
          </a:ln>
        </p:spPr>
        <p:txBody>
          <a:bodyPr spcFirstLastPara="1" wrap="square" lIns="91425" tIns="91425" rIns="91425" bIns="91425" anchor="t" anchorCtr="0"/>
          <a:lstStyle>
            <a:lvl1pPr marL="457200" marR="0" lvl="0"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1pPr>
            <a:lvl2pPr marL="914400" marR="0" lvl="1" indent="-311150" algn="l" rtl="0">
              <a:lnSpc>
                <a:spcPct val="114000"/>
              </a:lnSpc>
              <a:spcBef>
                <a:spcPts val="40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2pPr>
            <a:lvl3pPr marL="1371600" marR="0" lvl="2" indent="-304800" algn="l" rtl="0">
              <a:lnSpc>
                <a:spcPct val="114000"/>
              </a:lnSpc>
              <a:spcBef>
                <a:spcPts val="700"/>
              </a:spcBef>
              <a:spcAft>
                <a:spcPts val="0"/>
              </a:spcAft>
              <a:buClr>
                <a:schemeClr val="dk1"/>
              </a:buClr>
              <a:buSzPts val="1200"/>
              <a:buFont typeface="Calibri"/>
              <a:buAutoNum type="arabicPeriod"/>
              <a:defRPr sz="1200" b="0" i="0" u="none" strike="noStrike" cap="none">
                <a:solidFill>
                  <a:schemeClr val="dk1"/>
                </a:solidFill>
                <a:latin typeface="Georgia"/>
                <a:ea typeface="Georgia"/>
                <a:cs typeface="Georgia"/>
                <a:sym typeface="Georgia"/>
              </a:defRPr>
            </a:lvl3pPr>
            <a:lvl4pPr marL="1828800" marR="0" lvl="3"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4pPr>
            <a:lvl5pPr marL="2286000" marR="0" lvl="4"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4" name="Google Shape;54;p6"/>
          <p:cNvSpPr txBox="1"/>
          <p:nvPr/>
        </p:nvSpPr>
        <p:spPr>
          <a:xfrm>
            <a:off x="2167442" y="1348180"/>
            <a:ext cx="2627100" cy="300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Oswald"/>
              <a:buNone/>
            </a:pPr>
            <a:r>
              <a:rPr lang="en" sz="1500" b="1" i="0" u="none" strike="noStrike" cap="none">
                <a:solidFill>
                  <a:srgbClr val="000000"/>
                </a:solidFill>
                <a:latin typeface="Oswald"/>
                <a:ea typeface="Oswald"/>
                <a:cs typeface="Oswald"/>
                <a:sym typeface="Oswald"/>
              </a:rPr>
              <a:t>DIRECTIONS</a:t>
            </a:r>
            <a:endParaRPr sz="1500" b="0" i="0" u="none" strike="noStrike" cap="none">
              <a:solidFill>
                <a:schemeClr val="dk1"/>
              </a:solidFill>
              <a:latin typeface="Calibri"/>
              <a:ea typeface="Calibri"/>
              <a:cs typeface="Calibri"/>
              <a:sym typeface="Calibri"/>
            </a:endParaRPr>
          </a:p>
        </p:txBody>
      </p:sp>
      <p:sp>
        <p:nvSpPr>
          <p:cNvPr id="55" name="Google Shape;55;p6"/>
          <p:cNvSpPr txBox="1">
            <a:spLocks noGrp="1"/>
          </p:cNvSpPr>
          <p:nvPr>
            <p:ph type="body" idx="2"/>
          </p:nvPr>
        </p:nvSpPr>
        <p:spPr>
          <a:xfrm>
            <a:off x="2424064" y="3708181"/>
            <a:ext cx="5384400" cy="280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1"/>
              </a:buClr>
              <a:buSzPts val="2100"/>
              <a:buFont typeface="Calibri"/>
              <a:buNone/>
              <a:defRPr sz="16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400"/>
              </a:spcBef>
              <a:spcAft>
                <a:spcPts val="0"/>
              </a:spcAft>
              <a:buClr>
                <a:schemeClr val="dk1"/>
              </a:buClr>
              <a:buSzPts val="1800"/>
              <a:buFont typeface="Calibri"/>
              <a:buNone/>
              <a:defRPr sz="13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700"/>
              </a:spcBef>
              <a:spcAft>
                <a:spcPts val="0"/>
              </a:spcAft>
              <a:buClr>
                <a:schemeClr val="dk1"/>
              </a:buClr>
              <a:buSzPts val="1500"/>
              <a:buFont typeface="Calibri"/>
              <a:buNone/>
              <a:defRPr sz="12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300"/>
              <a:buFont typeface="Calibri"/>
              <a:buNone/>
              <a:defRPr sz="11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200"/>
              <a:buFont typeface="Calibri"/>
              <a:buNone/>
              <a:defRPr sz="11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title"/>
          </p:nvPr>
        </p:nvSpPr>
        <p:spPr>
          <a:xfrm>
            <a:off x="348699" y="420265"/>
            <a:ext cx="8324100" cy="516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469"/>
        <p:cNvGrpSpPr/>
        <p:nvPr/>
      </p:nvGrpSpPr>
      <p:grpSpPr>
        <a:xfrm>
          <a:off x="0" y="0"/>
          <a:ext cx="0" cy="0"/>
          <a:chOff x="0" y="0"/>
          <a:chExt cx="0" cy="0"/>
        </a:xfrm>
      </p:grpSpPr>
      <p:cxnSp>
        <p:nvCxnSpPr>
          <p:cNvPr id="470" name="Google Shape;470;p53"/>
          <p:cNvCxnSpPr/>
          <p:nvPr/>
        </p:nvCxnSpPr>
        <p:spPr>
          <a:xfrm>
            <a:off x="446484" y="447261"/>
            <a:ext cx="8250900" cy="0"/>
          </a:xfrm>
          <a:prstGeom prst="straightConnector1">
            <a:avLst/>
          </a:prstGeom>
          <a:noFill/>
          <a:ln>
            <a:noFill/>
          </a:ln>
        </p:spPr>
      </p:cxnSp>
      <p:cxnSp>
        <p:nvCxnSpPr>
          <p:cNvPr id="471" name="Google Shape;471;p53"/>
          <p:cNvCxnSpPr/>
          <p:nvPr/>
        </p:nvCxnSpPr>
        <p:spPr>
          <a:xfrm>
            <a:off x="446484" y="858741"/>
            <a:ext cx="8250900" cy="0"/>
          </a:xfrm>
          <a:prstGeom prst="straightConnector1">
            <a:avLst/>
          </a:prstGeom>
          <a:noFill/>
          <a:ln>
            <a:noFill/>
          </a:ln>
        </p:spPr>
      </p:cxnSp>
      <p:cxnSp>
        <p:nvCxnSpPr>
          <p:cNvPr id="472" name="Google Shape;472;p53"/>
          <p:cNvCxnSpPr/>
          <p:nvPr/>
        </p:nvCxnSpPr>
        <p:spPr>
          <a:xfrm rot="10800000" flipH="1">
            <a:off x="6063258" y="1958702"/>
            <a:ext cx="2626200" cy="300"/>
          </a:xfrm>
          <a:prstGeom prst="straightConnector1">
            <a:avLst/>
          </a:prstGeom>
          <a:noFill/>
          <a:ln>
            <a:noFill/>
          </a:ln>
        </p:spPr>
      </p:cxnSp>
      <p:cxnSp>
        <p:nvCxnSpPr>
          <p:cNvPr id="473" name="Google Shape;473;p53"/>
          <p:cNvCxnSpPr/>
          <p:nvPr/>
        </p:nvCxnSpPr>
        <p:spPr>
          <a:xfrm rot="10800000" flipH="1">
            <a:off x="446484" y="1958702"/>
            <a:ext cx="5444100" cy="300"/>
          </a:xfrm>
          <a:prstGeom prst="straightConnector1">
            <a:avLst/>
          </a:prstGeom>
          <a:noFill/>
          <a:ln>
            <a:noFill/>
          </a:ln>
        </p:spPr>
      </p:cxnSp>
      <p:sp>
        <p:nvSpPr>
          <p:cNvPr id="474" name="Google Shape;474;p53"/>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475" name="Google Shape;475;p53"/>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
        <p:nvSpPr>
          <p:cNvPr id="476" name="Google Shape;476;p53"/>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477"/>
        <p:cNvGrpSpPr/>
        <p:nvPr/>
      </p:nvGrpSpPr>
      <p:grpSpPr>
        <a:xfrm>
          <a:off x="0" y="0"/>
          <a:ext cx="0" cy="0"/>
          <a:chOff x="0" y="0"/>
          <a:chExt cx="0" cy="0"/>
        </a:xfrm>
      </p:grpSpPr>
      <p:sp>
        <p:nvSpPr>
          <p:cNvPr id="478" name="Google Shape;478;p54"/>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79" name="Google Shape;479;p54"/>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480" name="Google Shape;480;p5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481"/>
        <p:cNvGrpSpPr/>
        <p:nvPr/>
      </p:nvGrpSpPr>
      <p:grpSpPr>
        <a:xfrm>
          <a:off x="0" y="0"/>
          <a:ext cx="0" cy="0"/>
          <a:chOff x="0" y="0"/>
          <a:chExt cx="0" cy="0"/>
        </a:xfrm>
      </p:grpSpPr>
      <p:pic>
        <p:nvPicPr>
          <p:cNvPr id="482" name="Google Shape;482;p55"/>
          <p:cNvPicPr preferRelativeResize="0"/>
          <p:nvPr/>
        </p:nvPicPr>
        <p:blipFill rotWithShape="1">
          <a:blip r:embed="rId2">
            <a:alphaModFix/>
          </a:blip>
          <a:srcRect/>
          <a:stretch/>
        </p:blipFill>
        <p:spPr>
          <a:xfrm>
            <a:off x="2330648" y="1095492"/>
            <a:ext cx="4465692" cy="3610952"/>
          </a:xfrm>
          <a:prstGeom prst="rect">
            <a:avLst/>
          </a:prstGeom>
          <a:noFill/>
          <a:ln>
            <a:noFill/>
          </a:ln>
        </p:spPr>
      </p:pic>
      <p:cxnSp>
        <p:nvCxnSpPr>
          <p:cNvPr id="483" name="Google Shape;483;p55"/>
          <p:cNvCxnSpPr/>
          <p:nvPr/>
        </p:nvCxnSpPr>
        <p:spPr>
          <a:xfrm>
            <a:off x="446484" y="447261"/>
            <a:ext cx="8250900" cy="0"/>
          </a:xfrm>
          <a:prstGeom prst="straightConnector1">
            <a:avLst/>
          </a:prstGeom>
          <a:noFill/>
          <a:ln>
            <a:noFill/>
          </a:ln>
        </p:spPr>
      </p:cxnSp>
      <p:cxnSp>
        <p:nvCxnSpPr>
          <p:cNvPr id="484" name="Google Shape;484;p55"/>
          <p:cNvCxnSpPr/>
          <p:nvPr/>
        </p:nvCxnSpPr>
        <p:spPr>
          <a:xfrm>
            <a:off x="446484" y="858741"/>
            <a:ext cx="8250900" cy="0"/>
          </a:xfrm>
          <a:prstGeom prst="straightConnector1">
            <a:avLst/>
          </a:prstGeom>
          <a:noFill/>
          <a:ln>
            <a:noFill/>
          </a:ln>
        </p:spPr>
      </p:cxnSp>
      <p:sp>
        <p:nvSpPr>
          <p:cNvPr id="485" name="Google Shape;485;p55"/>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86" name="Google Shape;486;p5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487"/>
        <p:cNvGrpSpPr/>
        <p:nvPr/>
      </p:nvGrpSpPr>
      <p:grpSpPr>
        <a:xfrm>
          <a:off x="0" y="0"/>
          <a:ext cx="0" cy="0"/>
          <a:chOff x="0" y="0"/>
          <a:chExt cx="0" cy="0"/>
        </a:xfrm>
      </p:grpSpPr>
      <p:pic>
        <p:nvPicPr>
          <p:cNvPr id="488" name="Google Shape;488;p56"/>
          <p:cNvPicPr preferRelativeResize="0"/>
          <p:nvPr/>
        </p:nvPicPr>
        <p:blipFill rotWithShape="1">
          <a:blip r:embed="rId2">
            <a:alphaModFix/>
          </a:blip>
          <a:srcRect/>
          <a:stretch/>
        </p:blipFill>
        <p:spPr>
          <a:xfrm>
            <a:off x="1965088" y="1096067"/>
            <a:ext cx="5137787" cy="3605631"/>
          </a:xfrm>
          <a:prstGeom prst="rect">
            <a:avLst/>
          </a:prstGeom>
          <a:noFill/>
          <a:ln>
            <a:noFill/>
          </a:ln>
        </p:spPr>
      </p:pic>
      <p:cxnSp>
        <p:nvCxnSpPr>
          <p:cNvPr id="489" name="Google Shape;489;p56"/>
          <p:cNvCxnSpPr/>
          <p:nvPr/>
        </p:nvCxnSpPr>
        <p:spPr>
          <a:xfrm>
            <a:off x="446484" y="447261"/>
            <a:ext cx="8250900" cy="0"/>
          </a:xfrm>
          <a:prstGeom prst="straightConnector1">
            <a:avLst/>
          </a:prstGeom>
          <a:noFill/>
          <a:ln>
            <a:noFill/>
          </a:ln>
        </p:spPr>
      </p:cxnSp>
      <p:cxnSp>
        <p:nvCxnSpPr>
          <p:cNvPr id="490" name="Google Shape;490;p56"/>
          <p:cNvCxnSpPr/>
          <p:nvPr/>
        </p:nvCxnSpPr>
        <p:spPr>
          <a:xfrm>
            <a:off x="446484" y="858741"/>
            <a:ext cx="8250900" cy="0"/>
          </a:xfrm>
          <a:prstGeom prst="straightConnector1">
            <a:avLst/>
          </a:prstGeom>
          <a:noFill/>
          <a:ln>
            <a:noFill/>
          </a:ln>
        </p:spPr>
      </p:cxnSp>
      <p:sp>
        <p:nvSpPr>
          <p:cNvPr id="491" name="Google Shape;491;p56"/>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92" name="Google Shape;492;p56"/>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493"/>
        <p:cNvGrpSpPr/>
        <p:nvPr/>
      </p:nvGrpSpPr>
      <p:grpSpPr>
        <a:xfrm>
          <a:off x="0" y="0"/>
          <a:ext cx="0" cy="0"/>
          <a:chOff x="0" y="0"/>
          <a:chExt cx="0" cy="0"/>
        </a:xfrm>
      </p:grpSpPr>
      <p:pic>
        <p:nvPicPr>
          <p:cNvPr id="494" name="Google Shape;494;p57"/>
          <p:cNvPicPr preferRelativeResize="0"/>
          <p:nvPr/>
        </p:nvPicPr>
        <p:blipFill rotWithShape="1">
          <a:blip r:embed="rId2">
            <a:alphaModFix/>
          </a:blip>
          <a:srcRect/>
          <a:stretch/>
        </p:blipFill>
        <p:spPr>
          <a:xfrm>
            <a:off x="2205633" y="1064481"/>
            <a:ext cx="4805402" cy="3744511"/>
          </a:xfrm>
          <a:prstGeom prst="rect">
            <a:avLst/>
          </a:prstGeom>
          <a:noFill/>
          <a:ln>
            <a:noFill/>
          </a:ln>
        </p:spPr>
      </p:pic>
      <p:cxnSp>
        <p:nvCxnSpPr>
          <p:cNvPr id="495" name="Google Shape;495;p57"/>
          <p:cNvCxnSpPr/>
          <p:nvPr/>
        </p:nvCxnSpPr>
        <p:spPr>
          <a:xfrm>
            <a:off x="446484" y="447261"/>
            <a:ext cx="8250900" cy="0"/>
          </a:xfrm>
          <a:prstGeom prst="straightConnector1">
            <a:avLst/>
          </a:prstGeom>
          <a:noFill/>
          <a:ln>
            <a:noFill/>
          </a:ln>
        </p:spPr>
      </p:cxnSp>
      <p:cxnSp>
        <p:nvCxnSpPr>
          <p:cNvPr id="496" name="Google Shape;496;p57"/>
          <p:cNvCxnSpPr/>
          <p:nvPr/>
        </p:nvCxnSpPr>
        <p:spPr>
          <a:xfrm>
            <a:off x="446484" y="858741"/>
            <a:ext cx="8250900" cy="0"/>
          </a:xfrm>
          <a:prstGeom prst="straightConnector1">
            <a:avLst/>
          </a:prstGeom>
          <a:noFill/>
          <a:ln>
            <a:noFill/>
          </a:ln>
        </p:spPr>
      </p:cxnSp>
      <p:sp>
        <p:nvSpPr>
          <p:cNvPr id="497" name="Google Shape;497;p57"/>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98" name="Google Shape;498;p5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499"/>
        <p:cNvGrpSpPr/>
        <p:nvPr/>
      </p:nvGrpSpPr>
      <p:grpSpPr>
        <a:xfrm>
          <a:off x="0" y="0"/>
          <a:ext cx="0" cy="0"/>
          <a:chOff x="0" y="0"/>
          <a:chExt cx="0" cy="0"/>
        </a:xfrm>
      </p:grpSpPr>
      <p:pic>
        <p:nvPicPr>
          <p:cNvPr id="500" name="Google Shape;500;p58"/>
          <p:cNvPicPr preferRelativeResize="0"/>
          <p:nvPr/>
        </p:nvPicPr>
        <p:blipFill rotWithShape="1">
          <a:blip r:embed="rId2">
            <a:alphaModFix/>
          </a:blip>
          <a:srcRect/>
          <a:stretch/>
        </p:blipFill>
        <p:spPr>
          <a:xfrm>
            <a:off x="714375" y="925270"/>
            <a:ext cx="2838794" cy="4247109"/>
          </a:xfrm>
          <a:prstGeom prst="rect">
            <a:avLst/>
          </a:prstGeom>
          <a:noFill/>
          <a:ln>
            <a:noFill/>
          </a:ln>
        </p:spPr>
      </p:pic>
      <p:pic>
        <p:nvPicPr>
          <p:cNvPr id="501" name="Google Shape;501;p58"/>
          <p:cNvPicPr preferRelativeResize="0"/>
          <p:nvPr/>
        </p:nvPicPr>
        <p:blipFill rotWithShape="1">
          <a:blip r:embed="rId3">
            <a:alphaModFix/>
          </a:blip>
          <a:srcRect/>
          <a:stretch/>
        </p:blipFill>
        <p:spPr>
          <a:xfrm>
            <a:off x="3286125" y="966083"/>
            <a:ext cx="2594381" cy="3851141"/>
          </a:xfrm>
          <a:prstGeom prst="rect">
            <a:avLst/>
          </a:prstGeom>
          <a:noFill/>
          <a:ln>
            <a:noFill/>
          </a:ln>
        </p:spPr>
      </p:pic>
      <p:pic>
        <p:nvPicPr>
          <p:cNvPr id="502" name="Google Shape;502;p58"/>
          <p:cNvPicPr preferRelativeResize="0"/>
          <p:nvPr/>
        </p:nvPicPr>
        <p:blipFill rotWithShape="1">
          <a:blip r:embed="rId4">
            <a:alphaModFix/>
          </a:blip>
          <a:srcRect/>
          <a:stretch/>
        </p:blipFill>
        <p:spPr>
          <a:xfrm>
            <a:off x="5982891" y="957138"/>
            <a:ext cx="2093581" cy="3838677"/>
          </a:xfrm>
          <a:prstGeom prst="rect">
            <a:avLst/>
          </a:prstGeom>
          <a:noFill/>
          <a:ln>
            <a:noFill/>
          </a:ln>
        </p:spPr>
      </p:pic>
      <p:cxnSp>
        <p:nvCxnSpPr>
          <p:cNvPr id="503" name="Google Shape;503;p58"/>
          <p:cNvCxnSpPr/>
          <p:nvPr/>
        </p:nvCxnSpPr>
        <p:spPr>
          <a:xfrm>
            <a:off x="446484" y="447261"/>
            <a:ext cx="8250900" cy="0"/>
          </a:xfrm>
          <a:prstGeom prst="straightConnector1">
            <a:avLst/>
          </a:prstGeom>
          <a:noFill/>
          <a:ln>
            <a:noFill/>
          </a:ln>
        </p:spPr>
      </p:cxnSp>
      <p:cxnSp>
        <p:nvCxnSpPr>
          <p:cNvPr id="504" name="Google Shape;504;p58"/>
          <p:cNvCxnSpPr/>
          <p:nvPr/>
        </p:nvCxnSpPr>
        <p:spPr>
          <a:xfrm>
            <a:off x="446484" y="858741"/>
            <a:ext cx="8250900" cy="0"/>
          </a:xfrm>
          <a:prstGeom prst="straightConnector1">
            <a:avLst/>
          </a:prstGeom>
          <a:noFill/>
          <a:ln>
            <a:noFill/>
          </a:ln>
        </p:spPr>
      </p:cxnSp>
      <p:sp>
        <p:nvSpPr>
          <p:cNvPr id="505" name="Google Shape;505;p58"/>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506" name="Google Shape;506;p58"/>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507" name="Google Shape;507;p58"/>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508" name="Google Shape;508;p58"/>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509"/>
        <p:cNvGrpSpPr/>
        <p:nvPr/>
      </p:nvGrpSpPr>
      <p:grpSpPr>
        <a:xfrm>
          <a:off x="0" y="0"/>
          <a:ext cx="0" cy="0"/>
          <a:chOff x="0" y="0"/>
          <a:chExt cx="0" cy="0"/>
        </a:xfrm>
      </p:grpSpPr>
      <p:cxnSp>
        <p:nvCxnSpPr>
          <p:cNvPr id="510" name="Google Shape;510;p5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511" name="Google Shape;511;p59"/>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512" name="Google Shape;512;p59"/>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DISCUSSION TIME</a:t>
            </a:r>
            <a:endParaRPr sz="1000" b="0" i="0" u="none" strike="noStrike" cap="none">
              <a:solidFill>
                <a:srgbClr val="000000"/>
              </a:solidFill>
              <a:latin typeface="Arial"/>
              <a:ea typeface="Arial"/>
              <a:cs typeface="Arial"/>
              <a:sym typeface="Arial"/>
            </a:endParaRPr>
          </a:p>
        </p:txBody>
      </p:sp>
      <p:sp>
        <p:nvSpPr>
          <p:cNvPr id="513" name="Google Shape;513;p59"/>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14"/>
        <p:cNvGrpSpPr/>
        <p:nvPr/>
      </p:nvGrpSpPr>
      <p:grpSpPr>
        <a:xfrm>
          <a:off x="0" y="0"/>
          <a:ext cx="0" cy="0"/>
          <a:chOff x="0" y="0"/>
          <a:chExt cx="0" cy="0"/>
        </a:xfrm>
      </p:grpSpPr>
      <p:cxnSp>
        <p:nvCxnSpPr>
          <p:cNvPr id="515" name="Google Shape;515;p60"/>
          <p:cNvCxnSpPr/>
          <p:nvPr/>
        </p:nvCxnSpPr>
        <p:spPr>
          <a:xfrm>
            <a:off x="446484" y="447261"/>
            <a:ext cx="8250900" cy="0"/>
          </a:xfrm>
          <a:prstGeom prst="straightConnector1">
            <a:avLst/>
          </a:prstGeom>
          <a:noFill/>
          <a:ln>
            <a:noFill/>
          </a:ln>
        </p:spPr>
      </p:cxnSp>
      <p:cxnSp>
        <p:nvCxnSpPr>
          <p:cNvPr id="516" name="Google Shape;516;p60"/>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517"/>
        <p:cNvGrpSpPr/>
        <p:nvPr/>
      </p:nvGrpSpPr>
      <p:grpSpPr>
        <a:xfrm>
          <a:off x="0" y="0"/>
          <a:ext cx="0" cy="0"/>
          <a:chOff x="0" y="0"/>
          <a:chExt cx="0" cy="0"/>
        </a:xfrm>
      </p:grpSpPr>
      <p:cxnSp>
        <p:nvCxnSpPr>
          <p:cNvPr id="518" name="Google Shape;518;p61"/>
          <p:cNvCxnSpPr/>
          <p:nvPr/>
        </p:nvCxnSpPr>
        <p:spPr>
          <a:xfrm>
            <a:off x="446484" y="447261"/>
            <a:ext cx="8250900" cy="0"/>
          </a:xfrm>
          <a:prstGeom prst="straightConnector1">
            <a:avLst/>
          </a:prstGeom>
          <a:noFill/>
          <a:ln>
            <a:noFill/>
          </a:ln>
        </p:spPr>
      </p:cxnSp>
      <p:cxnSp>
        <p:nvCxnSpPr>
          <p:cNvPr id="519" name="Google Shape;519;p61"/>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520"/>
        <p:cNvGrpSpPr/>
        <p:nvPr/>
      </p:nvGrpSpPr>
      <p:grpSpPr>
        <a:xfrm>
          <a:off x="0" y="0"/>
          <a:ext cx="0" cy="0"/>
          <a:chOff x="0" y="0"/>
          <a:chExt cx="0" cy="0"/>
        </a:xfrm>
      </p:grpSpPr>
      <p:cxnSp>
        <p:nvCxnSpPr>
          <p:cNvPr id="521" name="Google Shape;521;p62"/>
          <p:cNvCxnSpPr/>
          <p:nvPr/>
        </p:nvCxnSpPr>
        <p:spPr>
          <a:xfrm>
            <a:off x="446484" y="447261"/>
            <a:ext cx="8250900" cy="0"/>
          </a:xfrm>
          <a:prstGeom prst="straightConnector1">
            <a:avLst/>
          </a:prstGeom>
          <a:noFill/>
          <a:ln>
            <a:noFill/>
          </a:ln>
        </p:spPr>
      </p:cxnSp>
      <p:cxnSp>
        <p:nvCxnSpPr>
          <p:cNvPr id="522" name="Google Shape;522;p62"/>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349720" y="420263"/>
            <a:ext cx="7886700" cy="523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
        <p:nvSpPr>
          <p:cNvPr id="59" name="Google Shape;59;p7"/>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60" name="Google Shape;60;p7"/>
          <p:cNvCxnSpPr/>
          <p:nvPr/>
        </p:nvCxnSpPr>
        <p:spPr>
          <a:xfrm>
            <a:off x="416052"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61" name="Google Shape;61;p7"/>
          <p:cNvPicPr preferRelativeResize="0"/>
          <p:nvPr/>
        </p:nvPicPr>
        <p:blipFill rotWithShape="1">
          <a:blip r:embed="rId2">
            <a:alphaModFix/>
          </a:blip>
          <a:srcRect/>
          <a:stretch/>
        </p:blipFill>
        <p:spPr>
          <a:xfrm>
            <a:off x="8515350" y="4790684"/>
            <a:ext cx="224391" cy="224002"/>
          </a:xfrm>
          <a:prstGeom prst="rect">
            <a:avLst/>
          </a:prstGeom>
          <a:noFill/>
          <a:ln>
            <a:noFill/>
          </a:ln>
        </p:spPr>
      </p:pic>
      <p:cxnSp>
        <p:nvCxnSpPr>
          <p:cNvPr id="62" name="Google Shape;62;p7"/>
          <p:cNvCxnSpPr/>
          <p:nvPr/>
        </p:nvCxnSpPr>
        <p:spPr>
          <a:xfrm>
            <a:off x="416052" y="420264"/>
            <a:ext cx="8312100" cy="0"/>
          </a:xfrm>
          <a:prstGeom prst="straightConnector1">
            <a:avLst/>
          </a:prstGeom>
          <a:noFill/>
          <a:ln w="9525" cap="flat" cmpd="sng">
            <a:solidFill>
              <a:srgbClr val="000000"/>
            </a:solidFill>
            <a:prstDash val="solid"/>
            <a:round/>
            <a:headEnd type="none" w="sm" len="sm"/>
            <a:tailEnd type="none" w="sm" len="sm"/>
          </a:ln>
        </p:spPr>
      </p:cxnSp>
      <p:cxnSp>
        <p:nvCxnSpPr>
          <p:cNvPr id="63" name="Google Shape;63;p7"/>
          <p:cNvCxnSpPr/>
          <p:nvPr/>
        </p:nvCxnSpPr>
        <p:spPr>
          <a:xfrm>
            <a:off x="416052" y="858414"/>
            <a:ext cx="8312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523"/>
        <p:cNvGrpSpPr/>
        <p:nvPr/>
      </p:nvGrpSpPr>
      <p:grpSpPr>
        <a:xfrm>
          <a:off x="0" y="0"/>
          <a:ext cx="0" cy="0"/>
          <a:chOff x="0" y="0"/>
          <a:chExt cx="0" cy="0"/>
        </a:xfrm>
      </p:grpSpPr>
      <p:cxnSp>
        <p:nvCxnSpPr>
          <p:cNvPr id="524" name="Google Shape;524;p63"/>
          <p:cNvCxnSpPr/>
          <p:nvPr/>
        </p:nvCxnSpPr>
        <p:spPr>
          <a:xfrm>
            <a:off x="446484" y="447261"/>
            <a:ext cx="8250900" cy="0"/>
          </a:xfrm>
          <a:prstGeom prst="straightConnector1">
            <a:avLst/>
          </a:prstGeom>
          <a:noFill/>
          <a:ln>
            <a:noFill/>
          </a:ln>
        </p:spPr>
      </p:cxnSp>
      <p:cxnSp>
        <p:nvCxnSpPr>
          <p:cNvPr id="525" name="Google Shape;525;p63"/>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526"/>
        <p:cNvGrpSpPr/>
        <p:nvPr/>
      </p:nvGrpSpPr>
      <p:grpSpPr>
        <a:xfrm>
          <a:off x="0" y="0"/>
          <a:ext cx="0" cy="0"/>
          <a:chOff x="0" y="0"/>
          <a:chExt cx="0" cy="0"/>
        </a:xfrm>
      </p:grpSpPr>
      <p:cxnSp>
        <p:nvCxnSpPr>
          <p:cNvPr id="527" name="Google Shape;527;p64"/>
          <p:cNvCxnSpPr/>
          <p:nvPr/>
        </p:nvCxnSpPr>
        <p:spPr>
          <a:xfrm>
            <a:off x="446484" y="447261"/>
            <a:ext cx="8250900" cy="0"/>
          </a:xfrm>
          <a:prstGeom prst="straightConnector1">
            <a:avLst/>
          </a:prstGeom>
          <a:noFill/>
          <a:ln>
            <a:noFill/>
          </a:ln>
        </p:spPr>
      </p:cxnSp>
      <p:cxnSp>
        <p:nvCxnSpPr>
          <p:cNvPr id="528" name="Google Shape;528;p64"/>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529"/>
        <p:cNvGrpSpPr/>
        <p:nvPr/>
      </p:nvGrpSpPr>
      <p:grpSpPr>
        <a:xfrm>
          <a:off x="0" y="0"/>
          <a:ext cx="0" cy="0"/>
          <a:chOff x="0" y="0"/>
          <a:chExt cx="0" cy="0"/>
        </a:xfrm>
      </p:grpSpPr>
      <p:cxnSp>
        <p:nvCxnSpPr>
          <p:cNvPr id="530" name="Google Shape;530;p65"/>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531" name="Google Shape;531;p65"/>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532" name="Google Shape;532;p65"/>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
        <p:nvSpPr>
          <p:cNvPr id="533" name="Google Shape;533;p65"/>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534"/>
        <p:cNvGrpSpPr/>
        <p:nvPr/>
      </p:nvGrpSpPr>
      <p:grpSpPr>
        <a:xfrm>
          <a:off x="0" y="0"/>
          <a:ext cx="0" cy="0"/>
          <a:chOff x="0" y="0"/>
          <a:chExt cx="0" cy="0"/>
        </a:xfrm>
      </p:grpSpPr>
      <p:sp>
        <p:nvSpPr>
          <p:cNvPr id="535" name="Google Shape;535;p66"/>
          <p:cNvSpPr/>
          <p:nvPr/>
        </p:nvSpPr>
        <p:spPr>
          <a:xfrm>
            <a:off x="416100" y="354326"/>
            <a:ext cx="606000" cy="119100"/>
          </a:xfrm>
          <a:prstGeom prst="rect">
            <a:avLst/>
          </a:prstGeom>
          <a:solidFill>
            <a:srgbClr val="000000"/>
          </a:solidFill>
          <a:ln>
            <a:noFill/>
          </a:ln>
        </p:spPr>
        <p:txBody>
          <a:bodyPr spcFirstLastPara="1" wrap="square" lIns="45650" tIns="32150" rIns="45650" bIns="32150" anchor="ctr" anchorCtr="0">
            <a:noAutofit/>
          </a:bodyPr>
          <a:lstStyle/>
          <a:p>
            <a:pPr marL="0" marR="0" lvl="0" indent="0" algn="l"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6"/>
          <p:cNvSpPr/>
          <p:nvPr/>
        </p:nvSpPr>
        <p:spPr>
          <a:xfrm>
            <a:off x="272500" y="4709350"/>
            <a:ext cx="8407500" cy="4308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 sz="800" b="1" i="0" u="none" strike="noStrike" cap="none">
                <a:solidFill>
                  <a:srgbClr val="000000"/>
                </a:solidFill>
                <a:latin typeface="Oswald"/>
                <a:ea typeface="Oswald"/>
                <a:cs typeface="Oswald"/>
                <a:sym typeface="Oswald"/>
              </a:rPr>
              <a:t>PRODUCT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Oswald"/>
              <a:buNone/>
            </a:pPr>
            <a:r>
              <a:rPr lang="en" sz="800" b="1" i="0" u="none" strike="noStrike" cap="none">
                <a:solidFill>
                  <a:srgbClr val="000000"/>
                </a:solidFill>
                <a:latin typeface="Oswald"/>
                <a:ea typeface="Oswald"/>
                <a:cs typeface="Oswald"/>
                <a:sym typeface="Oswald"/>
              </a:rPr>
              <a:t>GENERAL ASSEMBLY	</a:t>
            </a:r>
            <a:endParaRPr sz="1000" b="0" i="0" u="none" strike="noStrike" cap="none">
              <a:solidFill>
                <a:srgbClr val="000000"/>
              </a:solidFill>
              <a:latin typeface="Arial"/>
              <a:ea typeface="Arial"/>
              <a:cs typeface="Arial"/>
              <a:sym typeface="Arial"/>
            </a:endParaRPr>
          </a:p>
        </p:txBody>
      </p:sp>
      <p:cxnSp>
        <p:nvCxnSpPr>
          <p:cNvPr id="537" name="Google Shape;537;p66"/>
          <p:cNvCxnSpPr/>
          <p:nvPr/>
        </p:nvCxnSpPr>
        <p:spPr>
          <a:xfrm>
            <a:off x="368201" y="4736805"/>
            <a:ext cx="8311800" cy="0"/>
          </a:xfrm>
          <a:prstGeom prst="straightConnector1">
            <a:avLst/>
          </a:prstGeom>
          <a:noFill/>
          <a:ln w="9525" cap="flat" cmpd="sng">
            <a:solidFill>
              <a:srgbClr val="000000"/>
            </a:solidFill>
            <a:prstDash val="solid"/>
            <a:round/>
            <a:headEnd type="none" w="sm" len="sm"/>
            <a:tailEnd type="none" w="sm" len="sm"/>
          </a:ln>
        </p:spPr>
      </p:cxnSp>
      <p:pic>
        <p:nvPicPr>
          <p:cNvPr id="538" name="Google Shape;538;p66"/>
          <p:cNvPicPr preferRelativeResize="0"/>
          <p:nvPr/>
        </p:nvPicPr>
        <p:blipFill rotWithShape="1">
          <a:blip r:embed="rId2">
            <a:alphaModFix/>
          </a:blip>
          <a:srcRect/>
          <a:stretch/>
        </p:blipFill>
        <p:spPr>
          <a:xfrm>
            <a:off x="8469249" y="4793524"/>
            <a:ext cx="210734" cy="210367"/>
          </a:xfrm>
          <a:prstGeom prst="rect">
            <a:avLst/>
          </a:prstGeom>
          <a:noFill/>
          <a:ln>
            <a:noFill/>
          </a:ln>
        </p:spPr>
      </p:pic>
      <p:sp>
        <p:nvSpPr>
          <p:cNvPr id="539" name="Google Shape;539;p66"/>
          <p:cNvSpPr txBox="1">
            <a:spLocks noGrp="1"/>
          </p:cNvSpPr>
          <p:nvPr>
            <p:ph type="title"/>
          </p:nvPr>
        </p:nvSpPr>
        <p:spPr>
          <a:xfrm>
            <a:off x="320275" y="517574"/>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7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540" name="Google Shape;540;p66"/>
          <p:cNvSpPr txBox="1">
            <a:spLocks noGrp="1"/>
          </p:cNvSpPr>
          <p:nvPr>
            <p:ph type="body" idx="1"/>
          </p:nvPr>
        </p:nvSpPr>
        <p:spPr>
          <a:xfrm>
            <a:off x="204163" y="939201"/>
            <a:ext cx="8491200" cy="37977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700"/>
              </a:spcBef>
              <a:spcAft>
                <a:spcPts val="0"/>
              </a:spcAft>
              <a:buClr>
                <a:srgbClr val="000000"/>
              </a:buClr>
              <a:buSzPts val="1000"/>
              <a:buFont typeface="Arial"/>
              <a:buNone/>
              <a:defRPr sz="2000" b="0" i="0" u="none" strike="noStrike" cap="none">
                <a:solidFill>
                  <a:srgbClr val="000000"/>
                </a:solidFill>
                <a:latin typeface="Arial"/>
                <a:ea typeface="Arial"/>
                <a:cs typeface="Arial"/>
                <a:sym typeface="Arial"/>
              </a:defRPr>
            </a:lvl1pPr>
            <a:lvl2pPr marL="914400" marR="0" lvl="1"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2pPr>
            <a:lvl3pPr marL="1371600" marR="0" lvl="2"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4pPr>
            <a:lvl5pPr marL="2286000" marR="0" lvl="4" indent="-228600" algn="l" rtl="0">
              <a:lnSpc>
                <a:spcPct val="115000"/>
              </a:lnSpc>
              <a:spcBef>
                <a:spcPts val="700"/>
              </a:spcBef>
              <a:spcAft>
                <a:spcPts val="0"/>
              </a:spcAft>
              <a:buClr>
                <a:srgbClr val="000000"/>
              </a:buClr>
              <a:buSzPts val="1000"/>
              <a:buFont typeface="Merriweather Sans"/>
              <a:buNone/>
              <a:defRPr sz="2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541" name="Google Shape;541;p66"/>
          <p:cNvSpPr txBox="1">
            <a:spLocks noGrp="1"/>
          </p:cNvSpPr>
          <p:nvPr>
            <p:ph type="sldNum" idx="12"/>
          </p:nvPr>
        </p:nvSpPr>
        <p:spPr>
          <a:xfrm>
            <a:off x="0" y="0"/>
            <a:ext cx="2109300" cy="2112900"/>
          </a:xfrm>
          <a:prstGeom prst="rect">
            <a:avLst/>
          </a:prstGeom>
          <a:noFill/>
          <a:ln>
            <a:noFill/>
          </a:ln>
        </p:spPr>
        <p:txBody>
          <a:bodyPr spcFirstLastPara="1" wrap="square" lIns="64325" tIns="32150" rIns="64325" bIns="32150"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4"/>
        <p:cNvGrpSpPr/>
        <p:nvPr/>
      </p:nvGrpSpPr>
      <p:grpSpPr>
        <a:xfrm>
          <a:off x="0" y="0"/>
          <a:ext cx="0" cy="0"/>
          <a:chOff x="0" y="0"/>
          <a:chExt cx="0" cy="0"/>
        </a:xfrm>
      </p:grpSpPr>
      <p:sp>
        <p:nvSpPr>
          <p:cNvPr id="65" name="Google Shape;65;p8"/>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66" name="Google Shape;66;p8"/>
          <p:cNvCxnSpPr/>
          <p:nvPr/>
        </p:nvCxnSpPr>
        <p:spPr>
          <a:xfrm>
            <a:off x="416053"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67" name="Google Shape;67;p8"/>
          <p:cNvPicPr preferRelativeResize="0"/>
          <p:nvPr/>
        </p:nvPicPr>
        <p:blipFill rotWithShape="1">
          <a:blip r:embed="rId2">
            <a:alphaModFix/>
          </a:blip>
          <a:srcRect/>
          <a:stretch/>
        </p:blipFill>
        <p:spPr>
          <a:xfrm>
            <a:off x="8515352" y="4790686"/>
            <a:ext cx="224391" cy="224002"/>
          </a:xfrm>
          <a:prstGeom prst="rect">
            <a:avLst/>
          </a:prstGeom>
          <a:noFill/>
          <a:ln>
            <a:noFill/>
          </a:ln>
        </p:spPr>
      </p:pic>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8"/>
        <p:cNvGrpSpPr/>
        <p:nvPr/>
      </p:nvGrpSpPr>
      <p:grpSpPr>
        <a:xfrm>
          <a:off x="0" y="0"/>
          <a:ext cx="0" cy="0"/>
          <a:chOff x="0" y="0"/>
          <a:chExt cx="0" cy="0"/>
        </a:xfrm>
      </p:grpSpPr>
      <p:cxnSp>
        <p:nvCxnSpPr>
          <p:cNvPr id="69" name="Google Shape;69;p9"/>
          <p:cNvCxnSpPr/>
          <p:nvPr/>
        </p:nvCxnSpPr>
        <p:spPr>
          <a:xfrm>
            <a:off x="416052" y="447261"/>
            <a:ext cx="8312100" cy="0"/>
          </a:xfrm>
          <a:prstGeom prst="straightConnector1">
            <a:avLst/>
          </a:prstGeom>
          <a:noFill/>
          <a:ln w="12700" cap="flat" cmpd="sng">
            <a:solidFill>
              <a:srgbClr val="FFFFFF"/>
            </a:solidFill>
            <a:prstDash val="solid"/>
            <a:miter lim="8000"/>
            <a:headEnd type="none" w="sm" len="sm"/>
            <a:tailEnd type="none" w="sm" len="sm"/>
          </a:ln>
        </p:spPr>
      </p:cxnSp>
      <p:cxnSp>
        <p:nvCxnSpPr>
          <p:cNvPr id="70" name="Google Shape;70;p9"/>
          <p:cNvCxnSpPr/>
          <p:nvPr/>
        </p:nvCxnSpPr>
        <p:spPr>
          <a:xfrm>
            <a:off x="416052" y="858741"/>
            <a:ext cx="8312100" cy="0"/>
          </a:xfrm>
          <a:prstGeom prst="straightConnector1">
            <a:avLst/>
          </a:prstGeom>
          <a:noFill/>
          <a:ln w="12700" cap="flat" cmpd="sng">
            <a:solidFill>
              <a:srgbClr val="FFFFFF"/>
            </a:solidFill>
            <a:prstDash val="solid"/>
            <a:miter lim="8000"/>
            <a:headEnd type="none" w="sm" len="sm"/>
            <a:tailEnd type="none" w="sm" len="sm"/>
          </a:ln>
        </p:spPr>
      </p:cxnSp>
      <p:sp>
        <p:nvSpPr>
          <p:cNvPr id="71" name="Google Shape;71;p9"/>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72" name="Google Shape;72;p9"/>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73" name="Google Shape;73;p9"/>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74" name="Google Shape;74;p9"/>
          <p:cNvSpPr txBox="1">
            <a:spLocks noGrp="1"/>
          </p:cNvSpPr>
          <p:nvPr>
            <p:ph type="title"/>
          </p:nvPr>
        </p:nvSpPr>
        <p:spPr>
          <a:xfrm>
            <a:off x="348699" y="447262"/>
            <a:ext cx="8324100" cy="4692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75"/>
        <p:cNvGrpSpPr/>
        <p:nvPr/>
      </p:nvGrpSpPr>
      <p:grpSpPr>
        <a:xfrm>
          <a:off x="0" y="0"/>
          <a:ext cx="0" cy="0"/>
          <a:chOff x="0" y="0"/>
          <a:chExt cx="0" cy="0"/>
        </a:xfrm>
      </p:grpSpPr>
      <p:cxnSp>
        <p:nvCxnSpPr>
          <p:cNvPr id="76" name="Google Shape;76;p10"/>
          <p:cNvCxnSpPr/>
          <p:nvPr/>
        </p:nvCxnSpPr>
        <p:spPr>
          <a:xfrm>
            <a:off x="416052" y="422769"/>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77" name="Google Shape;77;p10"/>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78" name="Google Shape;78;p10"/>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79" name="Google Shape;79;p10"/>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80" name="Google Shape;80;p10"/>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81" name="Google Shape;81;p10"/>
          <p:cNvSpPr txBox="1">
            <a:spLocks noGrp="1"/>
          </p:cNvSpPr>
          <p:nvPr>
            <p:ph type="title"/>
          </p:nvPr>
        </p:nvSpPr>
        <p:spPr>
          <a:xfrm>
            <a:off x="348699" y="422770"/>
            <a:ext cx="8324100" cy="5142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8699" y="481372"/>
            <a:ext cx="7886700" cy="394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3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48699" y="1020437"/>
            <a:ext cx="7886700" cy="32634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xfrm>
            <a:off x="348699" y="481373"/>
            <a:ext cx="7886700" cy="394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9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endParaRPr/>
          </a:p>
        </p:txBody>
      </p:sp>
      <p:sp>
        <p:nvSpPr>
          <p:cNvPr id="175" name="Google Shape;175;p18"/>
          <p:cNvSpPr txBox="1">
            <a:spLocks noGrp="1"/>
          </p:cNvSpPr>
          <p:nvPr>
            <p:ph type="body" idx="1"/>
          </p:nvPr>
        </p:nvSpPr>
        <p:spPr>
          <a:xfrm>
            <a:off x="348699" y="1020437"/>
            <a:ext cx="7886700" cy="32634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cxnSp>
        <p:nvCxnSpPr>
          <p:cNvPr id="336" name="Google Shape;336;p35"/>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337" name="Google Shape;337;p35"/>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338" name="Google Shape;338;p35"/>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39" name="Google Shape;339;p35"/>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4.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7"/>
          <p:cNvSpPr/>
          <p:nvPr/>
        </p:nvSpPr>
        <p:spPr>
          <a:xfrm>
            <a:off x="446485" y="4318362"/>
            <a:ext cx="8250900" cy="607200"/>
          </a:xfrm>
          <a:prstGeom prst="rect">
            <a:avLst/>
          </a:prstGeom>
          <a:noFill/>
          <a:ln>
            <a:noFill/>
          </a:ln>
        </p:spPr>
        <p:txBody>
          <a:bodyPr spcFirstLastPara="1" wrap="square" lIns="0" tIns="0" rIns="0" bIns="0" anchor="t" anchorCtr="0">
            <a:noAutofit/>
          </a:bodyPr>
          <a:lstStyle/>
          <a:p>
            <a:pPr marL="0" marR="0" lvl="0" indent="0" algn="l" rtl="0">
              <a:lnSpc>
                <a:spcPct val="121428"/>
              </a:lnSpc>
              <a:spcBef>
                <a:spcPts val="0"/>
              </a:spcBef>
              <a:spcAft>
                <a:spcPts val="0"/>
              </a:spcAft>
              <a:buClr>
                <a:srgbClr val="000000"/>
              </a:buClr>
              <a:buSzPts val="1900"/>
              <a:buFont typeface="Arial"/>
              <a:buNone/>
            </a:pPr>
            <a:r>
              <a:rPr lang="en" sz="1900" i="1" dirty="0">
                <a:solidFill>
                  <a:srgbClr val="E52123"/>
                </a:solidFill>
                <a:latin typeface="Georgia"/>
                <a:ea typeface="Georgia"/>
                <a:cs typeface="Georgia"/>
                <a:sym typeface="Georgia"/>
              </a:rPr>
              <a:t>James Larkin – Data Analytics Instructor</a:t>
            </a:r>
            <a:endParaRPr sz="1900" b="0" i="1" u="none" strike="noStrike" cap="none" dirty="0">
              <a:solidFill>
                <a:srgbClr val="EAEAEA"/>
              </a:solidFill>
              <a:latin typeface="Georgia"/>
              <a:ea typeface="Georgia"/>
              <a:cs typeface="Georgia"/>
              <a:sym typeface="Georgia"/>
            </a:endParaRPr>
          </a:p>
        </p:txBody>
      </p:sp>
      <p:sp>
        <p:nvSpPr>
          <p:cNvPr id="547" name="Google Shape;547;p67"/>
          <p:cNvSpPr/>
          <p:nvPr/>
        </p:nvSpPr>
        <p:spPr>
          <a:xfrm>
            <a:off x="446485" y="1058956"/>
            <a:ext cx="8250900" cy="10992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chemeClr val="lt1"/>
              </a:buClr>
              <a:buSzPts val="6300"/>
              <a:buFont typeface="Oswald"/>
              <a:buNone/>
            </a:pPr>
            <a:r>
              <a:rPr lang="en" sz="6300" b="1" i="0" u="none" strike="noStrike" cap="none">
                <a:solidFill>
                  <a:schemeClr val="lt1"/>
                </a:solidFill>
                <a:latin typeface="Oswald"/>
                <a:ea typeface="Oswald"/>
                <a:cs typeface="Oswald"/>
                <a:sym typeface="Oswald"/>
              </a:rPr>
              <a:t>MULTIPLE </a:t>
            </a:r>
            <a:r>
              <a:rPr lang="en" sz="1000" b="0" i="0" u="none" strike="noStrike" cap="none">
                <a:solidFill>
                  <a:schemeClr val="dk1"/>
                </a:solidFill>
                <a:latin typeface="Arial"/>
                <a:ea typeface="Arial"/>
                <a:cs typeface="Arial"/>
                <a:sym typeface="Arial"/>
              </a:rPr>
              <a:t> </a:t>
            </a:r>
            <a:r>
              <a:rPr lang="en" sz="6300" b="1" i="0" u="none" strike="noStrike" cap="none">
                <a:solidFill>
                  <a:schemeClr val="lt1"/>
                </a:solidFill>
                <a:latin typeface="Oswald"/>
                <a:ea typeface="Oswald"/>
                <a:cs typeface="Oswald"/>
                <a:sym typeface="Oswald"/>
              </a:rPr>
              <a:t>JOINS </a:t>
            </a:r>
            <a:br>
              <a:rPr lang="en" sz="6300" b="1" i="0" u="none" strike="noStrike" cap="none">
                <a:solidFill>
                  <a:schemeClr val="lt1"/>
                </a:solidFill>
                <a:latin typeface="Oswald"/>
                <a:ea typeface="Oswald"/>
                <a:cs typeface="Oswald"/>
                <a:sym typeface="Oswald"/>
              </a:rPr>
            </a:br>
            <a:r>
              <a:rPr lang="en" sz="6300" b="1" i="0" u="none" strike="noStrike" cap="none">
                <a:solidFill>
                  <a:schemeClr val="lt1"/>
                </a:solidFill>
                <a:latin typeface="Oswald"/>
                <a:ea typeface="Oswald"/>
                <a:cs typeface="Oswald"/>
                <a:sym typeface="Oswald"/>
              </a:rPr>
              <a:t>IN SQL</a:t>
            </a:r>
            <a:endParaRPr sz="1000" b="0" i="0" u="none" strike="noStrike" cap="none">
              <a:solidFill>
                <a:schemeClr val="dk1"/>
              </a:solidFill>
              <a:latin typeface="Arial"/>
              <a:ea typeface="Arial"/>
              <a:cs typeface="Arial"/>
              <a:sym typeface="Arial"/>
            </a:endParaRPr>
          </a:p>
          <a:p>
            <a:pPr marL="0" marR="0" lvl="0" indent="0" algn="l" rtl="0">
              <a:lnSpc>
                <a:spcPct val="85000"/>
              </a:lnSpc>
              <a:spcBef>
                <a:spcPts val="0"/>
              </a:spcBef>
              <a:spcAft>
                <a:spcPts val="0"/>
              </a:spcAft>
              <a:buClr>
                <a:schemeClr val="lt1"/>
              </a:buClr>
              <a:buSzPts val="5600"/>
              <a:buFont typeface="Oswald"/>
              <a:buNone/>
            </a:pPr>
            <a:endParaRPr sz="5600" b="1" i="0" u="none" strike="noStrike" cap="none">
              <a:solidFill>
                <a:schemeClr val="lt1"/>
              </a:solidFill>
              <a:latin typeface="Oswald"/>
              <a:ea typeface="Oswald"/>
              <a:cs typeface="Oswald"/>
              <a:sym typeface="Oswald"/>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6"/>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JOIN</a:t>
            </a:r>
            <a:r>
              <a:rPr lang="en" sz="2300" b="1">
                <a:solidFill>
                  <a:schemeClr val="dk1"/>
                </a:solidFill>
                <a:latin typeface="Oswald"/>
                <a:ea typeface="Oswald"/>
                <a:cs typeface="Oswald"/>
                <a:sym typeface="Oswald"/>
              </a:rPr>
              <a:t> TYPES</a:t>
            </a:r>
            <a:endParaRPr sz="1000" b="0" i="0" u="none" strike="noStrike" cap="none">
              <a:solidFill>
                <a:srgbClr val="000000"/>
              </a:solidFill>
              <a:latin typeface="Arial"/>
              <a:ea typeface="Arial"/>
              <a:cs typeface="Arial"/>
              <a:sym typeface="Arial"/>
            </a:endParaRPr>
          </a:p>
        </p:txBody>
      </p:sp>
      <p:sp>
        <p:nvSpPr>
          <p:cNvPr id="663" name="Google Shape;663;p76"/>
          <p:cNvSpPr txBox="1">
            <a:spLocks noGrp="1"/>
          </p:cNvSpPr>
          <p:nvPr>
            <p:ph type="body" idx="1"/>
          </p:nvPr>
        </p:nvSpPr>
        <p:spPr>
          <a:xfrm>
            <a:off x="446484" y="919702"/>
            <a:ext cx="8250900" cy="40584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Consider this example:</a:t>
            </a:r>
            <a:endParaRPr sz="1800" b="0" i="0" u="none" strike="noStrike" cap="none">
              <a:solidFill>
                <a:schemeClr val="dk1"/>
              </a:solidFill>
              <a:latin typeface="Georgia"/>
              <a:ea typeface="Georgia"/>
              <a:cs typeface="Georgia"/>
              <a:sym typeface="Georgia"/>
            </a:endParaRPr>
          </a:p>
          <a:p>
            <a:pPr marL="457200" marR="0" lvl="0" indent="-342900" algn="l" rtl="0">
              <a:lnSpc>
                <a:spcPct val="120000"/>
              </a:lnSpc>
              <a:spcBef>
                <a:spcPts val="4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LEFT</a:t>
            </a:r>
            <a:r>
              <a:rPr lang="en" sz="1800" b="0" i="0" u="none" strike="noStrike" cap="none">
                <a:solidFill>
                  <a:schemeClr val="dk1"/>
                </a:solidFill>
                <a:latin typeface="Georgia"/>
                <a:ea typeface="Georgia"/>
                <a:cs typeface="Georgia"/>
                <a:sym typeface="Georgia"/>
              </a:rPr>
              <a:t> (FROM) table holds </a:t>
            </a:r>
            <a:r>
              <a:rPr lang="en" sz="1800" b="1" i="0" u="none" strike="noStrike" cap="none">
                <a:solidFill>
                  <a:schemeClr val="dk1"/>
                </a:solidFill>
                <a:latin typeface="Georgia"/>
                <a:ea typeface="Georgia"/>
                <a:cs typeface="Georgia"/>
                <a:sym typeface="Georgia"/>
              </a:rPr>
              <a:t>store numbers </a:t>
            </a:r>
            <a:r>
              <a:rPr lang="en" sz="1800" b="0" i="0" u="none" strike="noStrike" cap="none">
                <a:solidFill>
                  <a:schemeClr val="dk1"/>
                </a:solidFill>
                <a:latin typeface="Georgia"/>
                <a:ea typeface="Georgia"/>
                <a:cs typeface="Georgia"/>
                <a:sym typeface="Georgia"/>
              </a:rPr>
              <a:t>and </a:t>
            </a:r>
            <a:r>
              <a:rPr lang="en" sz="1800" b="1" i="0" u="none" strike="noStrike" cap="none">
                <a:solidFill>
                  <a:schemeClr val="dk1"/>
                </a:solidFill>
                <a:latin typeface="Georgia"/>
                <a:ea typeface="Georgia"/>
                <a:cs typeface="Georgia"/>
                <a:sym typeface="Georgia"/>
              </a:rPr>
              <a:t>sales</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RIGHT</a:t>
            </a:r>
            <a:r>
              <a:rPr lang="en" sz="1800" b="0" i="0" u="none" strike="noStrike" cap="none">
                <a:solidFill>
                  <a:schemeClr val="dk1"/>
                </a:solidFill>
                <a:latin typeface="Georgia"/>
                <a:ea typeface="Georgia"/>
                <a:cs typeface="Georgia"/>
                <a:sym typeface="Georgia"/>
              </a:rPr>
              <a:t> (J</a:t>
            </a:r>
            <a:r>
              <a:rPr lang="en" sz="1800">
                <a:solidFill>
                  <a:schemeClr val="dk1"/>
                </a:solidFill>
                <a:latin typeface="Georgia"/>
                <a:ea typeface="Georgia"/>
                <a:cs typeface="Georgia"/>
                <a:sym typeface="Georgia"/>
              </a:rPr>
              <a:t>OIN) </a:t>
            </a:r>
            <a:r>
              <a:rPr lang="en" sz="1800" b="0" i="0" u="none" strike="noStrike" cap="none">
                <a:solidFill>
                  <a:schemeClr val="dk1"/>
                </a:solidFill>
                <a:latin typeface="Georgia"/>
                <a:ea typeface="Georgia"/>
                <a:cs typeface="Georgia"/>
                <a:sym typeface="Georgia"/>
              </a:rPr>
              <a:t>table holds </a:t>
            </a:r>
            <a:r>
              <a:rPr lang="en" sz="1800" b="1" i="0" u="none" strike="noStrike" cap="none">
                <a:solidFill>
                  <a:schemeClr val="dk1"/>
                </a:solidFill>
                <a:latin typeface="Georgia"/>
                <a:ea typeface="Georgia"/>
                <a:cs typeface="Georgia"/>
                <a:sym typeface="Georgia"/>
              </a:rPr>
              <a:t>store numbers </a:t>
            </a:r>
            <a:r>
              <a:rPr lang="en" sz="1800" b="0" i="0" u="none" strike="noStrike" cap="none">
                <a:solidFill>
                  <a:schemeClr val="dk1"/>
                </a:solidFill>
                <a:latin typeface="Georgia"/>
                <a:ea typeface="Georgia"/>
                <a:cs typeface="Georgia"/>
                <a:sym typeface="Georgia"/>
              </a:rPr>
              <a:t>and </a:t>
            </a:r>
            <a:r>
              <a:rPr lang="en" sz="1800" b="1" i="0" u="none" strike="noStrike" cap="none">
                <a:solidFill>
                  <a:schemeClr val="dk1"/>
                </a:solidFill>
                <a:latin typeface="Georgia"/>
                <a:ea typeface="Georgia"/>
                <a:cs typeface="Georgia"/>
                <a:sym typeface="Georgia"/>
              </a:rPr>
              <a:t>opening dates</a:t>
            </a:r>
            <a:r>
              <a:rPr lang="en" sz="1800" b="0" i="0" u="none" strike="noStrike" cap="none">
                <a:solidFill>
                  <a:schemeClr val="dk1"/>
                </a:solidFill>
                <a:latin typeface="Georgia"/>
                <a:ea typeface="Georgia"/>
                <a:cs typeface="Georgia"/>
                <a:sym typeface="Georgia"/>
              </a:rPr>
              <a:t>. </a:t>
            </a:r>
            <a:endParaRPr sz="18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RIGHT</a:t>
            </a:r>
            <a:r>
              <a:rPr lang="en" sz="1800" b="0" i="0" u="none" strike="noStrike" cap="none">
                <a:solidFill>
                  <a:schemeClr val="dk1"/>
                </a:solidFill>
                <a:latin typeface="Georgia"/>
                <a:ea typeface="Georgia"/>
                <a:cs typeface="Georgia"/>
                <a:sym typeface="Georgia"/>
              </a:rPr>
              <a:t> (JOIN) table includes stores that haven’t opened yet and therefore do not have sales. </a:t>
            </a:r>
            <a:br>
              <a:rPr lang="en" sz="1800" b="0" i="0" u="none" strike="noStrike" cap="none">
                <a:solidFill>
                  <a:schemeClr val="dk1"/>
                </a:solidFill>
                <a:latin typeface="Georgia"/>
                <a:ea typeface="Georgia"/>
                <a:cs typeface="Georgia"/>
                <a:sym typeface="Georgia"/>
              </a:rPr>
            </a:b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An </a:t>
            </a:r>
            <a:r>
              <a:rPr lang="en" sz="1800" b="0" i="0" u="none" strike="noStrike" cap="none">
                <a:solidFill>
                  <a:srgbClr val="7A1743"/>
                </a:solidFill>
                <a:latin typeface="Roboto Mono"/>
                <a:ea typeface="Roboto Mono"/>
                <a:cs typeface="Roboto Mono"/>
                <a:sym typeface="Roboto Mono"/>
              </a:rPr>
              <a:t>INNER</a:t>
            </a:r>
            <a:r>
              <a:rPr lang="en" sz="1800" b="0" i="0" u="none" strike="noStrike" cap="none">
                <a:solidFill>
                  <a:srgbClr val="7A1743"/>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which is an exact match, would end up </a:t>
            </a:r>
            <a:r>
              <a:rPr lang="en" sz="1800" b="0" i="1" u="none" strike="noStrike" cap="none">
                <a:solidFill>
                  <a:schemeClr val="dk1"/>
                </a:solidFill>
                <a:latin typeface="Georgia"/>
                <a:ea typeface="Georgia"/>
                <a:cs typeface="Georgia"/>
                <a:sym typeface="Georgia"/>
              </a:rPr>
              <a:t>filtering</a:t>
            </a:r>
            <a:r>
              <a:rPr lang="en" sz="1800" b="0" i="0" u="none" strike="noStrike" cap="none">
                <a:solidFill>
                  <a:schemeClr val="dk1"/>
                </a:solidFill>
                <a:latin typeface="Georgia"/>
                <a:ea typeface="Georgia"/>
                <a:cs typeface="Georgia"/>
                <a:sym typeface="Georgia"/>
              </a:rPr>
              <a:t> those new stores out of your results. </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If you want to see store numbers </a:t>
            </a:r>
            <a:r>
              <a:rPr lang="en" sz="1800" b="0" i="1" u="none" strike="noStrike" cap="none">
                <a:solidFill>
                  <a:schemeClr val="dk1"/>
                </a:solidFill>
                <a:latin typeface="Georgia"/>
                <a:ea typeface="Georgia"/>
                <a:cs typeface="Georgia"/>
                <a:sym typeface="Georgia"/>
              </a:rPr>
              <a:t>whether or not they have sales</a:t>
            </a:r>
            <a:r>
              <a:rPr lang="en" sz="1800" b="0" i="0" u="none" strike="noStrike" cap="none">
                <a:solidFill>
                  <a:schemeClr val="dk1"/>
                </a:solidFill>
                <a:latin typeface="Georgia"/>
                <a:ea typeface="Georgia"/>
                <a:cs typeface="Georgia"/>
                <a:sym typeface="Georgia"/>
              </a:rPr>
              <a:t>, you need to do a </a:t>
            </a:r>
            <a:r>
              <a:rPr lang="en" sz="1800" b="0" i="0" u="none" strike="noStrike" cap="none">
                <a:solidFill>
                  <a:srgbClr val="7A1743"/>
                </a:solidFill>
                <a:latin typeface="Roboto Mono"/>
                <a:ea typeface="Roboto Mono"/>
                <a:cs typeface="Roboto Mono"/>
                <a:sym typeface="Roboto Mono"/>
              </a:rPr>
              <a:t>RIGHT</a:t>
            </a:r>
            <a:r>
              <a:rPr lang="en" sz="1800">
                <a:solidFill>
                  <a:srgbClr val="7A1743"/>
                </a:solidFill>
                <a:latin typeface="Roboto Mono"/>
                <a:ea typeface="Roboto Mono"/>
                <a:cs typeface="Roboto Mono"/>
                <a:sym typeface="Roboto Mono"/>
              </a:rPr>
              <a:t>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77"/>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a:solidFill>
                <a:schemeClr val="dk1"/>
              </a:solidFill>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sp>
        <p:nvSpPr>
          <p:cNvPr id="669" name="Google Shape;669;p77"/>
          <p:cNvSpPr txBox="1">
            <a:spLocks noGrp="1"/>
          </p:cNvSpPr>
          <p:nvPr>
            <p:ph type="body" idx="1"/>
          </p:nvPr>
        </p:nvSpPr>
        <p:spPr>
          <a:xfrm>
            <a:off x="446489" y="910563"/>
            <a:ext cx="8250900" cy="2683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On the next several slides, we’ll define each type of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with examples using the following (fictitious) tables:</a:t>
            </a:r>
            <a:endParaRPr sz="18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endParaRPr sz="1800" b="0" i="0" u="none" strike="noStrike" cap="none">
              <a:solidFill>
                <a:srgbClr val="222222"/>
              </a:solidFill>
              <a:highlight>
                <a:srgbClr val="FFFFFF"/>
              </a:highlight>
              <a:latin typeface="Georgia"/>
              <a:ea typeface="Georgia"/>
              <a:cs typeface="Georgia"/>
              <a:sym typeface="Georgia"/>
            </a:endParaRPr>
          </a:p>
          <a:p>
            <a:pPr marL="457200" marR="0" lvl="0" indent="-342900" algn="l" rtl="0">
              <a:lnSpc>
                <a:spcPct val="120000"/>
              </a:lnSpc>
              <a:spcBef>
                <a:spcPts val="0"/>
              </a:spcBef>
              <a:spcAft>
                <a:spcPts val="0"/>
              </a:spcAft>
              <a:buClr>
                <a:srgbClr val="222222"/>
              </a:buClr>
              <a:buSzPts val="1800"/>
              <a:buFont typeface="Arial"/>
              <a:buChar char="●"/>
            </a:pPr>
            <a:r>
              <a:rPr lang="en" sz="1800" b="1" i="0" u="none" strike="noStrike" cap="none">
                <a:solidFill>
                  <a:schemeClr val="accent1"/>
                </a:solidFill>
                <a:highlight>
                  <a:srgbClr val="FFFFFF"/>
                </a:highlight>
                <a:latin typeface="Roboto Mono"/>
                <a:ea typeface="Roboto Mono"/>
                <a:cs typeface="Roboto Mono"/>
                <a:sym typeface="Roboto Mono"/>
              </a:rPr>
              <a:t>EMPLOYEES</a:t>
            </a:r>
            <a:r>
              <a:rPr lang="en" sz="1800" b="1" i="0" u="none" strike="noStrike" cap="none">
                <a:solidFill>
                  <a:srgbClr val="222222"/>
                </a:solidFill>
                <a:highlight>
                  <a:srgbClr val="FFFFFF"/>
                </a:highlight>
                <a:latin typeface="Georgia"/>
                <a:ea typeface="Georgia"/>
                <a:cs typeface="Georgia"/>
                <a:sym typeface="Georgia"/>
              </a:rPr>
              <a:t> table</a:t>
            </a:r>
            <a:r>
              <a:rPr lang="en" sz="1800" b="0" i="0" u="none" strike="noStrike" cap="none">
                <a:solidFill>
                  <a:srgbClr val="222222"/>
                </a:solidFill>
                <a:highlight>
                  <a:srgbClr val="FFFFFF"/>
                </a:highlight>
                <a:latin typeface="Georgia"/>
                <a:ea typeface="Georgia"/>
                <a:cs typeface="Georgia"/>
                <a:sym typeface="Georgia"/>
              </a:rPr>
              <a:t>: Contains information on employee names and has one row per employee. </a:t>
            </a:r>
            <a:endParaRPr sz="1800" b="0" i="0" u="none" strike="noStrike" cap="none">
              <a:solidFill>
                <a:srgbClr val="222222"/>
              </a:solidFill>
              <a:highlight>
                <a:srgbClr val="FFFFFF"/>
              </a:highlight>
              <a:latin typeface="Georgia"/>
              <a:ea typeface="Georgia"/>
              <a:cs typeface="Georgia"/>
              <a:sym typeface="Georgia"/>
            </a:endParaRPr>
          </a:p>
          <a:p>
            <a:pPr marL="457200" marR="0" lvl="0" indent="-342900" algn="l" rtl="0">
              <a:lnSpc>
                <a:spcPct val="120000"/>
              </a:lnSpc>
              <a:spcBef>
                <a:spcPts val="0"/>
              </a:spcBef>
              <a:spcAft>
                <a:spcPts val="0"/>
              </a:spcAft>
              <a:buClr>
                <a:srgbClr val="000000"/>
              </a:buClr>
              <a:buSzPts val="1800"/>
              <a:buFont typeface="Arial"/>
              <a:buChar char="●"/>
            </a:pPr>
            <a:r>
              <a:rPr lang="en" sz="1800" b="1" i="0" u="none" strike="noStrike" cap="none">
                <a:solidFill>
                  <a:schemeClr val="accent2"/>
                </a:solidFill>
                <a:highlight>
                  <a:srgbClr val="FFFFFF"/>
                </a:highlight>
                <a:latin typeface="Roboto Mono"/>
                <a:ea typeface="Roboto Mono"/>
                <a:cs typeface="Roboto Mono"/>
                <a:sym typeface="Roboto Mono"/>
              </a:rPr>
              <a:t>SALARIES</a:t>
            </a:r>
            <a:r>
              <a:rPr lang="en" sz="1800" b="1" i="0" u="none" strike="noStrike" cap="none">
                <a:solidFill>
                  <a:srgbClr val="222222"/>
                </a:solidFill>
                <a:highlight>
                  <a:srgbClr val="FFFFFF"/>
                </a:highlight>
                <a:latin typeface="Georgia"/>
                <a:ea typeface="Georgia"/>
                <a:cs typeface="Georgia"/>
                <a:sym typeface="Georgia"/>
              </a:rPr>
              <a:t> table</a:t>
            </a:r>
            <a:r>
              <a:rPr lang="en" sz="1800" b="0" i="0" u="none" strike="noStrike" cap="none">
                <a:solidFill>
                  <a:srgbClr val="222222"/>
                </a:solidFill>
                <a:highlight>
                  <a:srgbClr val="FFFFFF"/>
                </a:highlight>
                <a:latin typeface="Georgia"/>
                <a:ea typeface="Georgia"/>
                <a:cs typeface="Georgia"/>
                <a:sym typeface="Georgia"/>
              </a:rPr>
              <a:t>: Contains information on employee salaries.</a:t>
            </a:r>
            <a:r>
              <a:rPr lang="en" sz="1800" b="0" i="0" u="none" strike="noStrike" cap="none">
                <a:solidFill>
                  <a:schemeClr val="dk1"/>
                </a:solidFill>
                <a:latin typeface="Georgia"/>
                <a:ea typeface="Georgia"/>
                <a:cs typeface="Georgia"/>
                <a:sym typeface="Georgia"/>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8"/>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a:solidFill>
                <a:schemeClr val="dk1"/>
              </a:solidFill>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grpSp>
        <p:nvGrpSpPr>
          <p:cNvPr id="675" name="Google Shape;675;p78"/>
          <p:cNvGrpSpPr/>
          <p:nvPr/>
        </p:nvGrpSpPr>
        <p:grpSpPr>
          <a:xfrm>
            <a:off x="1307083" y="1114657"/>
            <a:ext cx="6895742" cy="3422213"/>
            <a:chOff x="1307083" y="1114657"/>
            <a:chExt cx="6895742" cy="3422213"/>
          </a:xfrm>
        </p:grpSpPr>
        <p:pic>
          <p:nvPicPr>
            <p:cNvPr id="676" name="Google Shape;676;p78" descr="employee.png"/>
            <p:cNvPicPr preferRelativeResize="0"/>
            <p:nvPr/>
          </p:nvPicPr>
          <p:blipFill rotWithShape="1">
            <a:blip r:embed="rId3">
              <a:alphaModFix/>
            </a:blip>
            <a:srcRect/>
            <a:stretch/>
          </p:blipFill>
          <p:spPr>
            <a:xfrm>
              <a:off x="1307083" y="1114657"/>
              <a:ext cx="6525753" cy="3422213"/>
            </a:xfrm>
            <a:prstGeom prst="rect">
              <a:avLst/>
            </a:prstGeom>
            <a:noFill/>
            <a:ln>
              <a:noFill/>
            </a:ln>
          </p:spPr>
        </p:pic>
        <p:sp>
          <p:nvSpPr>
            <p:cNvPr id="677" name="Google Shape;677;p78"/>
            <p:cNvSpPr txBox="1"/>
            <p:nvPr/>
          </p:nvSpPr>
          <p:spPr>
            <a:xfrm>
              <a:off x="1389675" y="1152425"/>
              <a:ext cx="3000000" cy="40650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 sz="1800" b="1" i="0" u="none" strike="noStrike" cap="none">
                  <a:solidFill>
                    <a:schemeClr val="accent1"/>
                  </a:solidFill>
                  <a:highlight>
                    <a:schemeClr val="lt1"/>
                  </a:highlight>
                  <a:latin typeface="Roboto Mono"/>
                  <a:ea typeface="Roboto Mono"/>
                  <a:cs typeface="Roboto Mono"/>
                  <a:sym typeface="Roboto Mono"/>
                </a:rPr>
                <a:t>EMPLOYEES</a:t>
              </a:r>
              <a:endParaRPr sz="1400" b="0" i="0" u="none" strike="noStrike" cap="none">
                <a:solidFill>
                  <a:srgbClr val="000000"/>
                </a:solidFill>
                <a:latin typeface="Arial"/>
                <a:ea typeface="Arial"/>
                <a:cs typeface="Arial"/>
                <a:sym typeface="Arial"/>
              </a:endParaRPr>
            </a:p>
          </p:txBody>
        </p:sp>
        <p:sp>
          <p:nvSpPr>
            <p:cNvPr id="678" name="Google Shape;678;p78"/>
            <p:cNvSpPr txBox="1"/>
            <p:nvPr/>
          </p:nvSpPr>
          <p:spPr>
            <a:xfrm>
              <a:off x="5202825" y="1152425"/>
              <a:ext cx="3000000" cy="30420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 sz="1800" b="1" i="0" u="none" strike="noStrike" cap="none">
                  <a:solidFill>
                    <a:schemeClr val="accent2"/>
                  </a:solidFill>
                  <a:highlight>
                    <a:schemeClr val="lt1"/>
                  </a:highlight>
                  <a:latin typeface="Roboto Mono"/>
                  <a:ea typeface="Roboto Mono"/>
                  <a:cs typeface="Roboto Mono"/>
                  <a:sym typeface="Roboto Mono"/>
                </a:rPr>
                <a:t>SALARIES</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79" descr="join.png"/>
          <p:cNvPicPr preferRelativeResize="0"/>
          <p:nvPr/>
        </p:nvPicPr>
        <p:blipFill rotWithShape="1">
          <a:blip r:embed="rId3">
            <a:alphaModFix/>
          </a:blip>
          <a:srcRect/>
          <a:stretch/>
        </p:blipFill>
        <p:spPr>
          <a:xfrm>
            <a:off x="3784552" y="2186587"/>
            <a:ext cx="5209399" cy="2671516"/>
          </a:xfrm>
          <a:prstGeom prst="rect">
            <a:avLst/>
          </a:prstGeom>
          <a:noFill/>
          <a:ln>
            <a:noFill/>
          </a:ln>
        </p:spPr>
      </p:pic>
      <p:sp>
        <p:nvSpPr>
          <p:cNvPr id="684" name="Google Shape;684;p79"/>
          <p:cNvSpPr txBox="1"/>
          <p:nvPr/>
        </p:nvSpPr>
        <p:spPr>
          <a:xfrm>
            <a:off x="3975750" y="1288475"/>
            <a:ext cx="4827000" cy="568200"/>
          </a:xfrm>
          <a:prstGeom prst="rect">
            <a:avLst/>
          </a:prstGeom>
          <a:noFill/>
          <a:ln>
            <a:noFill/>
          </a:ln>
        </p:spPr>
        <p:txBody>
          <a:bodyPr spcFirstLastPara="1" wrap="square" lIns="64325" tIns="64325" rIns="64325" bIns="64325" anchor="ctr" anchorCtr="0">
            <a:noAutofit/>
          </a:bodyPr>
          <a:lstStyle/>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SELECT * FROM employees </a:t>
            </a:r>
            <a:endParaRPr sz="1000" b="0" i="0" u="none" strike="noStrike" cap="none">
              <a:solidFill>
                <a:srgbClr val="7A1743"/>
              </a:solidFill>
              <a:latin typeface="Arial"/>
              <a:ea typeface="Arial"/>
              <a:cs typeface="Arial"/>
              <a:sym typeface="Arial"/>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INNER JOIN salaries </a:t>
            </a:r>
            <a:endParaRPr sz="1000" b="0" i="0" u="none" strike="noStrike" cap="none">
              <a:solidFill>
                <a:srgbClr val="7A1743"/>
              </a:solidFill>
              <a:latin typeface="Arial"/>
              <a:ea typeface="Arial"/>
              <a:cs typeface="Arial"/>
              <a:sym typeface="Arial"/>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ON employees.ID = salaries.ID;</a:t>
            </a:r>
            <a:endParaRPr sz="1000" b="0" i="0" u="none" strike="noStrike" cap="none">
              <a:solidFill>
                <a:srgbClr val="7A1743"/>
              </a:solidFill>
              <a:latin typeface="Arial"/>
              <a:ea typeface="Arial"/>
              <a:cs typeface="Arial"/>
              <a:sym typeface="Arial"/>
            </a:endParaRPr>
          </a:p>
        </p:txBody>
      </p:sp>
      <p:sp>
        <p:nvSpPr>
          <p:cNvPr id="685" name="Google Shape;685;p79"/>
          <p:cNvSpPr txBox="1">
            <a:spLocks noGrp="1"/>
          </p:cNvSpPr>
          <p:nvPr>
            <p:ph type="body" idx="1"/>
          </p:nvPr>
        </p:nvSpPr>
        <p:spPr>
          <a:xfrm>
            <a:off x="370284" y="963301"/>
            <a:ext cx="2719500" cy="2683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000"/>
              <a:buFont typeface="Arial"/>
              <a:buNone/>
            </a:pPr>
            <a:endParaRPr sz="1400" b="0" i="0" u="none" strike="noStrike" cap="none" dirty="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1400" b="0" i="0" u="none" strike="noStrike" cap="none" dirty="0">
                <a:solidFill>
                  <a:schemeClr val="dk1"/>
                </a:solidFill>
                <a:latin typeface="Georgia"/>
                <a:ea typeface="Georgia"/>
                <a:cs typeface="Georgia"/>
                <a:sym typeface="Georgia"/>
              </a:rPr>
              <a:t>An </a:t>
            </a:r>
            <a:r>
              <a:rPr lang="en" sz="1400" b="0" i="0" u="none" strike="noStrike" cap="none" dirty="0">
                <a:solidFill>
                  <a:srgbClr val="7A1743"/>
                </a:solidFill>
                <a:latin typeface="Roboto Mono"/>
                <a:ea typeface="Roboto Mono"/>
                <a:cs typeface="Roboto Mono"/>
                <a:sym typeface="Roboto Mono"/>
              </a:rPr>
              <a:t>INNER</a:t>
            </a:r>
            <a:r>
              <a:rPr lang="en" sz="1400" b="0" i="0" u="none" strike="noStrike" cap="none" dirty="0">
                <a:solidFill>
                  <a:srgbClr val="7A1743"/>
                </a:solidFill>
                <a:latin typeface="Georgia"/>
                <a:ea typeface="Georgia"/>
                <a:cs typeface="Georgia"/>
                <a:sym typeface="Georgia"/>
              </a:rPr>
              <a:t> </a:t>
            </a:r>
            <a:r>
              <a:rPr lang="en" sz="1400" b="0" i="0" u="none" strike="noStrike" cap="none" dirty="0">
                <a:solidFill>
                  <a:srgbClr val="7A1743"/>
                </a:solidFill>
                <a:latin typeface="Roboto Mono"/>
                <a:ea typeface="Roboto Mono"/>
                <a:cs typeface="Roboto Mono"/>
                <a:sym typeface="Roboto Mono"/>
              </a:rPr>
              <a:t>JOIN</a:t>
            </a:r>
            <a:r>
              <a:rPr lang="en" sz="1400" b="0" i="0" u="none" strike="noStrike" cap="none" dirty="0">
                <a:solidFill>
                  <a:schemeClr val="dk1"/>
                </a:solidFill>
                <a:latin typeface="Georgia"/>
                <a:ea typeface="Georgia"/>
                <a:cs typeface="Georgia"/>
                <a:sym typeface="Georgia"/>
              </a:rPr>
              <a:t> displays only the rows that have matches in both joined tables.</a:t>
            </a:r>
            <a:endParaRPr sz="1400" b="0" i="0" u="none" strike="noStrike" cap="none" dirty="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endParaRPr sz="1400" b="0" i="0" u="none" strike="noStrike" cap="none" dirty="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1400" b="0" i="0" u="none" strike="noStrike" cap="none" dirty="0">
                <a:solidFill>
                  <a:schemeClr val="dk1"/>
                </a:solidFill>
                <a:latin typeface="Georgia"/>
                <a:ea typeface="Georgia"/>
                <a:cs typeface="Georgia"/>
                <a:sym typeface="Georgia"/>
              </a:rPr>
              <a:t>Note that the </a:t>
            </a:r>
            <a:r>
              <a:rPr lang="en" sz="1400" b="1" i="0" u="none" strike="noStrike" cap="none" dirty="0">
                <a:solidFill>
                  <a:srgbClr val="7A1743"/>
                </a:solidFill>
                <a:latin typeface="Roboto Mono"/>
                <a:ea typeface="Roboto Mono"/>
                <a:cs typeface="Roboto Mono"/>
                <a:sym typeface="Roboto Mono"/>
              </a:rPr>
              <a:t>*</a:t>
            </a:r>
            <a:r>
              <a:rPr lang="en" sz="1400" b="0" i="0" u="none" strike="noStrike" cap="none" dirty="0">
                <a:solidFill>
                  <a:schemeClr val="dk1"/>
                </a:solidFill>
                <a:latin typeface="Georgia"/>
                <a:ea typeface="Georgia"/>
                <a:cs typeface="Georgia"/>
                <a:sym typeface="Georgia"/>
              </a:rPr>
              <a:t> gets you everything across all tables.  </a:t>
            </a:r>
            <a:r>
              <a:rPr lang="en" sz="1400" dirty="0">
                <a:solidFill>
                  <a:schemeClr val="dk1"/>
                </a:solidFill>
                <a:latin typeface="Georgia"/>
                <a:ea typeface="Georgia"/>
                <a:cs typeface="Georgia"/>
                <a:sym typeface="Georgia"/>
              </a:rPr>
              <a:t>You use *</a:t>
            </a:r>
            <a:r>
              <a:rPr lang="en" sz="1400" b="0" i="0" u="none" strike="noStrike" cap="none" dirty="0">
                <a:solidFill>
                  <a:schemeClr val="dk1"/>
                </a:solidFill>
                <a:latin typeface="Georgia"/>
                <a:ea typeface="Georgia"/>
                <a:cs typeface="Georgia"/>
                <a:sym typeface="Georgia"/>
              </a:rPr>
              <a:t> to get just one column from the </a:t>
            </a:r>
            <a:r>
              <a:rPr lang="en" sz="1400" b="0" i="0" u="none" strike="noStrike" cap="none" dirty="0">
                <a:solidFill>
                  <a:srgbClr val="7A1743"/>
                </a:solidFill>
                <a:latin typeface="Roboto Mono"/>
                <a:ea typeface="Roboto Mono"/>
                <a:cs typeface="Roboto Mono"/>
                <a:sym typeface="Roboto Mono"/>
              </a:rPr>
              <a:t>SALARIES</a:t>
            </a:r>
            <a:r>
              <a:rPr lang="en" sz="1400" b="0" i="0" u="none" strike="noStrike" cap="none" dirty="0">
                <a:solidFill>
                  <a:schemeClr val="dk1"/>
                </a:solidFill>
                <a:latin typeface="Georgia"/>
                <a:ea typeface="Georgia"/>
                <a:cs typeface="Georgia"/>
                <a:sym typeface="Georgia"/>
              </a:rPr>
              <a:t> table, you can write:</a:t>
            </a:r>
            <a:br>
              <a:rPr lang="en" sz="1400" b="0" i="0" u="none" strike="noStrike" cap="none" dirty="0">
                <a:solidFill>
                  <a:schemeClr val="dk1"/>
                </a:solidFill>
                <a:latin typeface="Georgia"/>
                <a:ea typeface="Georgia"/>
                <a:cs typeface="Georgia"/>
                <a:sym typeface="Georgia"/>
              </a:rPr>
            </a:br>
            <a:br>
              <a:rPr lang="en" sz="1400" b="0" i="0" u="none" strike="noStrike" cap="none" dirty="0">
                <a:solidFill>
                  <a:schemeClr val="dk1"/>
                </a:solidFill>
                <a:latin typeface="Georgia"/>
                <a:ea typeface="Georgia"/>
                <a:cs typeface="Georgia"/>
                <a:sym typeface="Georgia"/>
              </a:rPr>
            </a:br>
            <a:r>
              <a:rPr lang="en" sz="1400" b="0" i="0" u="none" strike="noStrike" cap="none" dirty="0">
                <a:solidFill>
                  <a:schemeClr val="dk1"/>
                </a:solidFill>
                <a:latin typeface="Georgia"/>
                <a:ea typeface="Georgia"/>
                <a:cs typeface="Georgia"/>
                <a:sym typeface="Georgia"/>
              </a:rPr>
              <a:t> </a:t>
            </a:r>
            <a:r>
              <a:rPr lang="en" sz="1400" b="0" i="0" u="none" strike="noStrike" cap="none" dirty="0">
                <a:solidFill>
                  <a:srgbClr val="7A1743"/>
                </a:solidFill>
                <a:latin typeface="Roboto Mono"/>
                <a:ea typeface="Roboto Mono"/>
                <a:cs typeface="Roboto Mono"/>
                <a:sym typeface="Roboto Mono"/>
              </a:rPr>
              <a:t>employees.*</a:t>
            </a:r>
            <a:r>
              <a:rPr lang="en" sz="1400" b="0" i="0" u="none" strike="noStrike" cap="none" dirty="0">
                <a:solidFill>
                  <a:schemeClr val="dk1"/>
                </a:solidFill>
                <a:latin typeface="Georgia"/>
                <a:ea typeface="Georgia"/>
                <a:cs typeface="Georgia"/>
                <a:sym typeface="Georgia"/>
              </a:rPr>
              <a:t>, </a:t>
            </a:r>
            <a:r>
              <a:rPr lang="en" sz="1400" b="0" i="0" u="none" strike="noStrike" cap="none" dirty="0" err="1">
                <a:solidFill>
                  <a:srgbClr val="7A1743"/>
                </a:solidFill>
                <a:latin typeface="Roboto Mono"/>
                <a:ea typeface="Roboto Mono"/>
                <a:cs typeface="Roboto Mono"/>
                <a:sym typeface="Roboto Mono"/>
              </a:rPr>
              <a:t>salaries.current_salary</a:t>
            </a:r>
            <a:br>
              <a:rPr lang="en" sz="1400" b="0" i="0" u="none" strike="noStrike" cap="none" dirty="0">
                <a:solidFill>
                  <a:srgbClr val="7A1743"/>
                </a:solidFill>
                <a:latin typeface="Roboto Mono"/>
                <a:ea typeface="Roboto Mono"/>
                <a:cs typeface="Roboto Mono"/>
                <a:sym typeface="Roboto Mono"/>
              </a:rPr>
            </a:br>
            <a:endParaRPr sz="1400" b="0" i="0" u="none" strike="noStrike" cap="none" dirty="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1400" b="0" i="0" u="none" strike="noStrike" cap="none" dirty="0">
                <a:solidFill>
                  <a:srgbClr val="222222"/>
                </a:solidFill>
                <a:latin typeface="Georgia"/>
                <a:ea typeface="Georgia"/>
                <a:cs typeface="Georgia"/>
                <a:sym typeface="Georgia"/>
              </a:rPr>
              <a:t>An </a:t>
            </a:r>
            <a:r>
              <a:rPr lang="en" sz="1400" b="0" i="0" u="none" strike="noStrike" cap="none" dirty="0">
                <a:solidFill>
                  <a:srgbClr val="7A1743"/>
                </a:solidFill>
                <a:latin typeface="Roboto Mono"/>
                <a:ea typeface="Roboto Mono"/>
                <a:cs typeface="Roboto Mono"/>
                <a:sym typeface="Roboto Mono"/>
              </a:rPr>
              <a:t>INNER</a:t>
            </a:r>
            <a:r>
              <a:rPr lang="en" sz="1400" b="0" i="0" u="none" strike="noStrike" cap="none" dirty="0">
                <a:solidFill>
                  <a:srgbClr val="7A1743"/>
                </a:solidFill>
                <a:latin typeface="Georgia"/>
                <a:ea typeface="Georgia"/>
                <a:cs typeface="Georgia"/>
                <a:sym typeface="Georgia"/>
              </a:rPr>
              <a:t> </a:t>
            </a:r>
            <a:r>
              <a:rPr lang="en" sz="1400" b="0" i="0" u="none" strike="noStrike" cap="none" dirty="0">
                <a:solidFill>
                  <a:srgbClr val="7A1743"/>
                </a:solidFill>
                <a:latin typeface="Roboto Mono"/>
                <a:ea typeface="Roboto Mono"/>
                <a:cs typeface="Roboto Mono"/>
                <a:sym typeface="Roboto Mono"/>
              </a:rPr>
              <a:t>JOIN</a:t>
            </a:r>
            <a:r>
              <a:rPr lang="en" sz="1400" b="0" i="0" u="none" strike="noStrike" cap="none" dirty="0">
                <a:solidFill>
                  <a:srgbClr val="222222"/>
                </a:solidFill>
                <a:latin typeface="Georgia"/>
                <a:ea typeface="Georgia"/>
                <a:cs typeface="Georgia"/>
                <a:sym typeface="Georgia"/>
              </a:rPr>
              <a:t> would yield the table on the right.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1000"/>
              <a:buFont typeface="Arial"/>
              <a:buNone/>
            </a:pPr>
            <a:endParaRPr sz="1400" b="0" i="0" u="none" strike="noStrike" cap="none" dirty="0">
              <a:solidFill>
                <a:srgbClr val="000000"/>
              </a:solidFill>
              <a:latin typeface="Georgia"/>
              <a:ea typeface="Georgia"/>
              <a:cs typeface="Georgia"/>
              <a:sym typeface="Georgia"/>
            </a:endParaRPr>
          </a:p>
        </p:txBody>
      </p:sp>
      <p:sp>
        <p:nvSpPr>
          <p:cNvPr id="686" name="Google Shape;686;p79"/>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a:solidFill>
                <a:schemeClr val="dk1"/>
              </a:solidFill>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pic>
        <p:nvPicPr>
          <p:cNvPr id="687" name="Google Shape;687;p79"/>
          <p:cNvPicPr preferRelativeResize="0"/>
          <p:nvPr/>
        </p:nvPicPr>
        <p:blipFill rotWithShape="1">
          <a:blip r:embed="rId4">
            <a:alphaModFix/>
          </a:blip>
          <a:srcRect/>
          <a:stretch/>
        </p:blipFill>
        <p:spPr>
          <a:xfrm>
            <a:off x="7454267" y="72479"/>
            <a:ext cx="1539680" cy="1048605"/>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80" descr="Left outer.png"/>
          <p:cNvPicPr preferRelativeResize="0"/>
          <p:nvPr/>
        </p:nvPicPr>
        <p:blipFill rotWithShape="1">
          <a:blip r:embed="rId3">
            <a:alphaModFix/>
          </a:blip>
          <a:srcRect/>
          <a:stretch/>
        </p:blipFill>
        <p:spPr>
          <a:xfrm>
            <a:off x="4384392" y="2164672"/>
            <a:ext cx="4669320" cy="2675333"/>
          </a:xfrm>
          <a:prstGeom prst="rect">
            <a:avLst/>
          </a:prstGeom>
          <a:noFill/>
          <a:ln>
            <a:noFill/>
          </a:ln>
        </p:spPr>
      </p:pic>
      <p:sp>
        <p:nvSpPr>
          <p:cNvPr id="693" name="Google Shape;693;p80"/>
          <p:cNvSpPr txBox="1"/>
          <p:nvPr/>
        </p:nvSpPr>
        <p:spPr>
          <a:xfrm>
            <a:off x="4507975" y="1139650"/>
            <a:ext cx="4423500" cy="1025100"/>
          </a:xfrm>
          <a:prstGeom prst="rect">
            <a:avLst/>
          </a:prstGeom>
          <a:noFill/>
          <a:ln>
            <a:noFill/>
          </a:ln>
        </p:spPr>
        <p:txBody>
          <a:bodyPr spcFirstLastPara="1" wrap="square" lIns="64325" tIns="64325" rIns="64325" bIns="64325" anchor="ctr" anchorCtr="0">
            <a:noAutofit/>
          </a:bodyPr>
          <a:lstStyle/>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SELECT * FROM employees </a:t>
            </a:r>
            <a:endParaRPr sz="1000" b="0" i="0" u="none" strike="noStrike" cap="none">
              <a:solidFill>
                <a:srgbClr val="7A1743"/>
              </a:solidFill>
              <a:latin typeface="Arial"/>
              <a:ea typeface="Arial"/>
              <a:cs typeface="Arial"/>
              <a:sym typeface="Arial"/>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LEFT JOIN salaries </a:t>
            </a:r>
            <a:endParaRPr sz="1000" b="0" i="0" u="none" strike="noStrike" cap="none">
              <a:solidFill>
                <a:srgbClr val="7A1743"/>
              </a:solidFill>
              <a:latin typeface="Arial"/>
              <a:ea typeface="Arial"/>
              <a:cs typeface="Arial"/>
              <a:sym typeface="Arial"/>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ON employees.ID = salaries.ID;</a:t>
            </a:r>
            <a:endParaRPr sz="1000" b="0" i="0" u="none" strike="noStrike" cap="none">
              <a:solidFill>
                <a:srgbClr val="7A1743"/>
              </a:solidFill>
              <a:latin typeface="Arial"/>
              <a:ea typeface="Arial"/>
              <a:cs typeface="Arial"/>
              <a:sym typeface="Arial"/>
            </a:endParaRPr>
          </a:p>
        </p:txBody>
      </p:sp>
      <p:sp>
        <p:nvSpPr>
          <p:cNvPr id="694" name="Google Shape;694;p80"/>
          <p:cNvSpPr txBox="1">
            <a:spLocks noGrp="1"/>
          </p:cNvSpPr>
          <p:nvPr>
            <p:ph type="body" idx="1"/>
          </p:nvPr>
        </p:nvSpPr>
        <p:spPr>
          <a:xfrm>
            <a:off x="446475" y="1256925"/>
            <a:ext cx="3790200" cy="3618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1000"/>
              <a:buFont typeface="Georgia"/>
              <a:buNone/>
            </a:pPr>
            <a:r>
              <a:rPr lang="en" sz="1400" b="0" i="0" u="none" strike="noStrike" cap="none">
                <a:solidFill>
                  <a:schemeClr val="dk1"/>
                </a:solidFill>
                <a:latin typeface="Georgia"/>
                <a:ea typeface="Georgia"/>
                <a:cs typeface="Georgia"/>
                <a:sym typeface="Georgia"/>
              </a:rPr>
              <a:t>A </a:t>
            </a:r>
            <a:r>
              <a:rPr lang="en" sz="1400" b="0" i="0" u="none" strike="noStrike" cap="none">
                <a:solidFill>
                  <a:srgbClr val="7A1743"/>
                </a:solidFill>
                <a:latin typeface="Roboto Mono"/>
                <a:ea typeface="Roboto Mono"/>
                <a:cs typeface="Roboto Mono"/>
                <a:sym typeface="Roboto Mono"/>
              </a:rPr>
              <a:t>LEFT</a:t>
            </a:r>
            <a:r>
              <a:rPr lang="en" sz="1400" b="0" i="0" u="none" strike="noStrike" cap="none">
                <a:solidFill>
                  <a:srgbClr val="7A1743"/>
                </a:solidFill>
                <a:latin typeface="Georgia"/>
                <a:ea typeface="Georgia"/>
                <a:cs typeface="Georgia"/>
                <a:sym typeface="Georgia"/>
              </a:rPr>
              <a:t> </a:t>
            </a:r>
            <a:r>
              <a:rPr lang="en" sz="1400" b="0" i="0" u="none" strike="noStrike" cap="none">
                <a:solidFill>
                  <a:srgbClr val="7A1743"/>
                </a:solidFill>
                <a:latin typeface="Roboto Mono"/>
                <a:ea typeface="Roboto Mono"/>
                <a:cs typeface="Roboto Mono"/>
                <a:sym typeface="Roboto Mono"/>
              </a:rPr>
              <a:t>JOIN</a:t>
            </a:r>
            <a:r>
              <a:rPr lang="en" sz="1400" b="0" i="0" u="none" strike="noStrike" cap="none">
                <a:solidFill>
                  <a:schemeClr val="dk1"/>
                </a:solidFill>
                <a:latin typeface="Georgia"/>
                <a:ea typeface="Georgia"/>
                <a:cs typeface="Georgia"/>
                <a:sym typeface="Georgia"/>
              </a:rPr>
              <a:t> yields:</a:t>
            </a:r>
            <a:endParaRPr sz="1400" b="0" i="0" u="none" strike="noStrike" cap="none">
              <a:solidFill>
                <a:srgbClr val="000000"/>
              </a:solidFill>
              <a:latin typeface="Arial"/>
              <a:ea typeface="Arial"/>
              <a:cs typeface="Arial"/>
              <a:sym typeface="Arial"/>
            </a:endParaRPr>
          </a:p>
          <a:p>
            <a:pPr marL="457200" marR="0" lvl="0" indent="-317500" algn="l" rtl="0">
              <a:lnSpc>
                <a:spcPct val="120000"/>
              </a:lnSpc>
              <a:spcBef>
                <a:spcPts val="80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Data that the </a:t>
            </a:r>
            <a:r>
              <a:rPr lang="en" sz="1400" b="1" i="0" u="none" strike="noStrike" cap="none">
                <a:solidFill>
                  <a:schemeClr val="dk1"/>
                </a:solidFill>
                <a:latin typeface="Georgia"/>
                <a:ea typeface="Georgia"/>
                <a:cs typeface="Georgia"/>
                <a:sym typeface="Georgia"/>
              </a:rPr>
              <a:t>left tables</a:t>
            </a:r>
            <a:r>
              <a:rPr lang="en" sz="1400" b="0" i="0" u="none" strike="noStrike" cap="none">
                <a:solidFill>
                  <a:schemeClr val="dk1"/>
                </a:solidFill>
                <a:latin typeface="Georgia"/>
                <a:ea typeface="Georgia"/>
                <a:cs typeface="Georgia"/>
                <a:sym typeface="Georgia"/>
              </a:rPr>
              <a:t> ha</a:t>
            </a:r>
            <a:r>
              <a:rPr lang="en" sz="1400">
                <a:solidFill>
                  <a:schemeClr val="dk1"/>
                </a:solidFill>
                <a:latin typeface="Georgia"/>
                <a:ea typeface="Georgia"/>
                <a:cs typeface="Georgia"/>
                <a:sym typeface="Georgia"/>
              </a:rPr>
              <a:t>s, even if the right table doesn’t</a:t>
            </a:r>
            <a:endParaRPr sz="1400" b="0" i="0" u="none" strike="noStrike" cap="none">
              <a:solidFill>
                <a:srgbClr val="000000"/>
              </a:solidFill>
              <a:latin typeface="Arial"/>
              <a:ea typeface="Arial"/>
              <a:cs typeface="Arial"/>
              <a:sym typeface="Arial"/>
            </a:endParaRPr>
          </a:p>
          <a:p>
            <a:pPr marL="457200" marR="0" lvl="0" indent="-317500" algn="l" rtl="0">
              <a:lnSpc>
                <a:spcPct val="120000"/>
              </a:lnSpc>
              <a:spcBef>
                <a:spcPts val="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Data from the </a:t>
            </a:r>
            <a:r>
              <a:rPr lang="en" sz="1400" b="1" i="0" u="none" strike="noStrike" cap="none">
                <a:solidFill>
                  <a:schemeClr val="dk1"/>
                </a:solidFill>
                <a:latin typeface="Georgia"/>
                <a:ea typeface="Georgia"/>
                <a:cs typeface="Georgia"/>
                <a:sym typeface="Georgia"/>
              </a:rPr>
              <a:t>primary</a:t>
            </a:r>
            <a:r>
              <a:rPr lang="en" sz="1400" b="0" i="0" u="none" strike="noStrike" cap="none">
                <a:solidFill>
                  <a:schemeClr val="dk1"/>
                </a:solidFill>
                <a:latin typeface="Georgia"/>
                <a:ea typeface="Georgia"/>
                <a:cs typeface="Georgia"/>
                <a:sym typeface="Georgia"/>
              </a:rPr>
              <a:t> table that doesn’t have matching data in the secondary table</a:t>
            </a:r>
            <a:r>
              <a:rPr lang="en" sz="1400">
                <a:solidFill>
                  <a:schemeClr val="dk1"/>
                </a:solidFill>
                <a:latin typeface="Georgia"/>
                <a:ea typeface="Georgia"/>
                <a:cs typeface="Georgia"/>
                <a:sym typeface="Georgia"/>
              </a:rPr>
              <a:t> will show up as a </a:t>
            </a:r>
            <a:r>
              <a:rPr lang="en" sz="1400" b="1">
                <a:solidFill>
                  <a:schemeClr val="dk1"/>
                </a:solidFill>
                <a:latin typeface="Georgia"/>
                <a:ea typeface="Georgia"/>
                <a:cs typeface="Georgia"/>
                <a:sym typeface="Georgia"/>
              </a:rPr>
              <a:t>NULL</a:t>
            </a:r>
            <a:r>
              <a:rPr lang="en" sz="1400" b="0" i="0" u="none" strike="noStrike" cap="none">
                <a:solidFill>
                  <a:schemeClr val="dk1"/>
                </a:solidFill>
                <a:latin typeface="Georgia"/>
                <a:ea typeface="Georgia"/>
                <a:cs typeface="Georgia"/>
                <a:sym typeface="Georgia"/>
              </a:rPr>
              <a:t> </a:t>
            </a:r>
            <a:endParaRPr sz="14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r>
              <a:rPr lang="en" sz="1400" b="0" i="0" u="none" strike="noStrike" cap="none">
                <a:solidFill>
                  <a:schemeClr val="dk1"/>
                </a:solidFill>
                <a:latin typeface="Roboto Mono"/>
                <a:ea typeface="Roboto Mono"/>
                <a:cs typeface="Roboto Mono"/>
                <a:sym typeface="Roboto Mono"/>
              </a:rPr>
              <a:t>A </a:t>
            </a:r>
            <a:r>
              <a:rPr lang="en" sz="1400" b="0" i="0" u="none" strike="noStrike" cap="none">
                <a:solidFill>
                  <a:srgbClr val="7A1743"/>
                </a:solidFill>
                <a:latin typeface="Roboto Mono"/>
                <a:ea typeface="Roboto Mono"/>
                <a:cs typeface="Roboto Mono"/>
                <a:sym typeface="Roboto Mono"/>
              </a:rPr>
              <a:t>LEFT</a:t>
            </a:r>
            <a:r>
              <a:rPr lang="en" sz="1400" b="0" i="0" u="none" strike="noStrike" cap="none">
                <a:solidFill>
                  <a:srgbClr val="7A1743"/>
                </a:solidFill>
                <a:latin typeface="Georgia"/>
                <a:ea typeface="Georgia"/>
                <a:cs typeface="Georgia"/>
                <a:sym typeface="Georgia"/>
              </a:rPr>
              <a:t> </a:t>
            </a:r>
            <a:r>
              <a:rPr lang="en" sz="1400" b="0" i="0" u="none" strike="noStrike" cap="none">
                <a:solidFill>
                  <a:srgbClr val="7A1743"/>
                </a:solidFill>
                <a:latin typeface="Roboto Mono"/>
                <a:ea typeface="Roboto Mono"/>
                <a:cs typeface="Roboto Mono"/>
                <a:sym typeface="Roboto Mono"/>
              </a:rPr>
              <a:t>JOIN</a:t>
            </a:r>
            <a:r>
              <a:rPr lang="en" sz="1400" b="0" i="0" u="none" strike="noStrike" cap="none">
                <a:solidFill>
                  <a:schemeClr val="dk1"/>
                </a:solidFill>
                <a:latin typeface="Georgia"/>
                <a:ea typeface="Georgia"/>
                <a:cs typeface="Georgia"/>
                <a:sym typeface="Georgia"/>
              </a:rPr>
              <a:t>  would yield the table shown here on the right.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chemeClr val="dk1"/>
              </a:buClr>
              <a:buSzPts val="1000"/>
              <a:buFont typeface="Georgia"/>
              <a:buNone/>
            </a:pPr>
            <a:r>
              <a:rPr lang="en" sz="1400"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sp>
        <p:nvSpPr>
          <p:cNvPr id="695" name="Google Shape;695;p80"/>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a:solidFill>
                <a:schemeClr val="dk1"/>
              </a:solidFill>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pic>
        <p:nvPicPr>
          <p:cNvPr id="696" name="Google Shape;696;p80"/>
          <p:cNvPicPr preferRelativeResize="0"/>
          <p:nvPr/>
        </p:nvPicPr>
        <p:blipFill rotWithShape="1">
          <a:blip r:embed="rId4">
            <a:alphaModFix/>
          </a:blip>
          <a:srcRect/>
          <a:stretch/>
        </p:blipFill>
        <p:spPr>
          <a:xfrm>
            <a:off x="7449419" y="47958"/>
            <a:ext cx="1538935" cy="1085421"/>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81" descr="data.png"/>
          <p:cNvPicPr preferRelativeResize="0"/>
          <p:nvPr/>
        </p:nvPicPr>
        <p:blipFill rotWithShape="1">
          <a:blip r:embed="rId3">
            <a:alphaModFix/>
          </a:blip>
          <a:srcRect/>
          <a:stretch/>
        </p:blipFill>
        <p:spPr>
          <a:xfrm>
            <a:off x="4446247" y="2083434"/>
            <a:ext cx="4548558" cy="2503127"/>
          </a:xfrm>
          <a:prstGeom prst="rect">
            <a:avLst/>
          </a:prstGeom>
          <a:noFill/>
          <a:ln>
            <a:noFill/>
          </a:ln>
        </p:spPr>
      </p:pic>
      <p:sp>
        <p:nvSpPr>
          <p:cNvPr id="702" name="Google Shape;702;p81"/>
          <p:cNvSpPr txBox="1"/>
          <p:nvPr/>
        </p:nvSpPr>
        <p:spPr>
          <a:xfrm>
            <a:off x="4500400" y="1206225"/>
            <a:ext cx="4338600" cy="877200"/>
          </a:xfrm>
          <a:prstGeom prst="rect">
            <a:avLst/>
          </a:prstGeom>
          <a:noFill/>
          <a:ln>
            <a:noFill/>
          </a:ln>
        </p:spPr>
        <p:txBody>
          <a:bodyPr spcFirstLastPara="1" wrap="square" lIns="64325" tIns="64325" rIns="64325" bIns="64325" anchor="ctr" anchorCtr="0">
            <a:noAutofit/>
          </a:bodyPr>
          <a:lstStyle/>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SELECT * FROM employees </a:t>
            </a:r>
            <a:endParaRPr sz="1000" b="0" i="0" u="none" strike="noStrike" cap="none">
              <a:solidFill>
                <a:srgbClr val="7A1743"/>
              </a:solidFill>
              <a:latin typeface="Roboto Mono"/>
              <a:ea typeface="Roboto Mono"/>
              <a:cs typeface="Roboto Mono"/>
              <a:sym typeface="Roboto Mono"/>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RIGHT JOIN salaries </a:t>
            </a:r>
            <a:endParaRPr sz="1000" b="0" i="0" u="none" strike="noStrike" cap="none">
              <a:solidFill>
                <a:srgbClr val="7A1743"/>
              </a:solidFill>
              <a:latin typeface="Roboto Mono"/>
              <a:ea typeface="Roboto Mono"/>
              <a:cs typeface="Roboto Mono"/>
              <a:sym typeface="Roboto Mono"/>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ON employees.ID = salaries.ID;</a:t>
            </a:r>
            <a:endParaRPr sz="1000" b="0" i="0" u="none" strike="noStrike" cap="none">
              <a:solidFill>
                <a:srgbClr val="7A1743"/>
              </a:solidFill>
              <a:latin typeface="Roboto Mono"/>
              <a:ea typeface="Roboto Mono"/>
              <a:cs typeface="Roboto Mono"/>
              <a:sym typeface="Roboto Mono"/>
            </a:endParaRPr>
          </a:p>
        </p:txBody>
      </p:sp>
      <p:sp>
        <p:nvSpPr>
          <p:cNvPr id="703" name="Google Shape;703;p81"/>
          <p:cNvSpPr txBox="1">
            <a:spLocks noGrp="1"/>
          </p:cNvSpPr>
          <p:nvPr>
            <p:ph type="body" idx="1"/>
          </p:nvPr>
        </p:nvSpPr>
        <p:spPr>
          <a:xfrm>
            <a:off x="446475" y="1206225"/>
            <a:ext cx="3883500" cy="36687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400"/>
              </a:spcBef>
              <a:spcAft>
                <a:spcPts val="0"/>
              </a:spcAft>
              <a:buClr>
                <a:schemeClr val="dk1"/>
              </a:buClr>
              <a:buSzPts val="1000"/>
              <a:buFont typeface="Roboto Mono"/>
              <a:buNone/>
            </a:pPr>
            <a:r>
              <a:rPr lang="en" sz="1400" b="0" i="0" u="none" strike="noStrike" cap="none">
                <a:solidFill>
                  <a:schemeClr val="dk1"/>
                </a:solidFill>
                <a:latin typeface="Georgia"/>
                <a:ea typeface="Georgia"/>
                <a:cs typeface="Georgia"/>
                <a:sym typeface="Georgia"/>
              </a:rPr>
              <a:t>A </a:t>
            </a:r>
            <a:r>
              <a:rPr lang="en" sz="1400" b="0" i="0" u="none" strike="noStrike" cap="none">
                <a:solidFill>
                  <a:srgbClr val="7A1743"/>
                </a:solidFill>
                <a:latin typeface="Roboto Mono"/>
                <a:ea typeface="Roboto Mono"/>
                <a:cs typeface="Roboto Mono"/>
                <a:sym typeface="Roboto Mono"/>
              </a:rPr>
              <a:t>RIGHT</a:t>
            </a:r>
            <a:r>
              <a:rPr lang="en" sz="1400" b="0" i="0" u="none" strike="noStrike" cap="none">
                <a:solidFill>
                  <a:srgbClr val="7A1743"/>
                </a:solidFill>
                <a:latin typeface="Georgia"/>
                <a:ea typeface="Georgia"/>
                <a:cs typeface="Georgia"/>
                <a:sym typeface="Georgia"/>
              </a:rPr>
              <a:t> </a:t>
            </a:r>
            <a:r>
              <a:rPr lang="en" sz="1400" b="0" i="0" u="none" strike="noStrike" cap="none">
                <a:solidFill>
                  <a:srgbClr val="7A1743"/>
                </a:solidFill>
                <a:latin typeface="Roboto Mono"/>
                <a:ea typeface="Roboto Mono"/>
                <a:cs typeface="Roboto Mono"/>
                <a:sym typeface="Roboto Mono"/>
              </a:rPr>
              <a:t>JOIN</a:t>
            </a:r>
            <a:r>
              <a:rPr lang="en" sz="1400" b="0" i="0" u="none" strike="noStrike" cap="none">
                <a:solidFill>
                  <a:schemeClr val="dk1"/>
                </a:solidFill>
                <a:latin typeface="Georgia"/>
                <a:ea typeface="Georgia"/>
                <a:cs typeface="Georgia"/>
                <a:sym typeface="Georgia"/>
              </a:rPr>
              <a:t>  yields:</a:t>
            </a:r>
            <a:endParaRPr sz="1400" b="0" i="0" u="none" strike="noStrike" cap="none">
              <a:solidFill>
                <a:srgbClr val="000000"/>
              </a:solidFill>
              <a:latin typeface="Arial"/>
              <a:ea typeface="Arial"/>
              <a:cs typeface="Arial"/>
              <a:sym typeface="Arial"/>
            </a:endParaRPr>
          </a:p>
          <a:p>
            <a:pPr marL="457200" marR="0" lvl="0" indent="-317500" algn="l" rtl="0">
              <a:lnSpc>
                <a:spcPct val="120000"/>
              </a:lnSpc>
              <a:spcBef>
                <a:spcPts val="80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Data that </a:t>
            </a:r>
            <a:r>
              <a:rPr lang="en" sz="1400">
                <a:solidFill>
                  <a:schemeClr val="dk1"/>
                </a:solidFill>
                <a:latin typeface="Georgia"/>
                <a:ea typeface="Georgia"/>
                <a:cs typeface="Georgia"/>
                <a:sym typeface="Georgia"/>
              </a:rPr>
              <a:t>the </a:t>
            </a:r>
            <a:r>
              <a:rPr lang="en" sz="1400" b="1">
                <a:solidFill>
                  <a:schemeClr val="dk1"/>
                </a:solidFill>
                <a:latin typeface="Georgia"/>
                <a:ea typeface="Georgia"/>
                <a:cs typeface="Georgia"/>
                <a:sym typeface="Georgia"/>
              </a:rPr>
              <a:t>right table</a:t>
            </a:r>
            <a:r>
              <a:rPr lang="en" sz="1400">
                <a:solidFill>
                  <a:schemeClr val="dk1"/>
                </a:solidFill>
                <a:latin typeface="Georgia"/>
                <a:ea typeface="Georgia"/>
                <a:cs typeface="Georgia"/>
                <a:sym typeface="Georgia"/>
              </a:rPr>
              <a:t> (secondary) has, even if the left table (primary) doesn’t</a:t>
            </a:r>
            <a:endParaRPr sz="1400" b="0" i="0" u="none" strike="noStrike" cap="none">
              <a:solidFill>
                <a:srgbClr val="000000"/>
              </a:solidFill>
              <a:latin typeface="Arial"/>
              <a:ea typeface="Arial"/>
              <a:cs typeface="Arial"/>
              <a:sym typeface="Arial"/>
            </a:endParaRPr>
          </a:p>
          <a:p>
            <a:pPr marL="457200" marR="0" lvl="0" indent="-317500" algn="l" rtl="0">
              <a:lnSpc>
                <a:spcPct val="120000"/>
              </a:lnSpc>
              <a:spcBef>
                <a:spcPts val="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Data from the </a:t>
            </a:r>
            <a:r>
              <a:rPr lang="en" sz="1400" b="1" i="0" u="none" strike="noStrike" cap="none">
                <a:solidFill>
                  <a:schemeClr val="dk1"/>
                </a:solidFill>
                <a:latin typeface="Georgia"/>
                <a:ea typeface="Georgia"/>
                <a:cs typeface="Georgia"/>
                <a:sym typeface="Georgia"/>
              </a:rPr>
              <a:t>secondary</a:t>
            </a:r>
            <a:r>
              <a:rPr lang="en" sz="1400" b="0" i="0" u="none" strike="noStrike" cap="none">
                <a:solidFill>
                  <a:schemeClr val="dk1"/>
                </a:solidFill>
                <a:latin typeface="Georgia"/>
                <a:ea typeface="Georgia"/>
                <a:cs typeface="Georgia"/>
                <a:sym typeface="Georgia"/>
              </a:rPr>
              <a:t> table selected that doesn’t have matching data to join to in the primary table</a:t>
            </a:r>
            <a:endParaRPr sz="1400">
              <a:solidFill>
                <a:schemeClr val="dk1"/>
              </a:solidFill>
              <a:latin typeface="Georgia"/>
              <a:ea typeface="Georgia"/>
              <a:cs typeface="Georgia"/>
              <a:sym typeface="Georgia"/>
            </a:endParaRPr>
          </a:p>
          <a:p>
            <a:pPr marL="457200" marR="0" lvl="0" indent="-317500" algn="l"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Note: logically equivalent to a left join where the primary and secondary table arguments are switched</a:t>
            </a:r>
            <a:br>
              <a:rPr lang="en" sz="1400" b="0" i="0" u="none" strike="noStrike" cap="none">
                <a:solidFill>
                  <a:srgbClr val="000000"/>
                </a:solidFill>
                <a:latin typeface="Arial"/>
                <a:ea typeface="Arial"/>
                <a:cs typeface="Arial"/>
                <a:sym typeface="Arial"/>
              </a:rPr>
            </a:br>
            <a:endParaRPr sz="14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r>
              <a:rPr lang="en" sz="1400" b="0" i="0" u="none" strike="noStrike" cap="none">
                <a:solidFill>
                  <a:schemeClr val="dk1"/>
                </a:solidFill>
                <a:latin typeface="Georgia"/>
                <a:ea typeface="Georgia"/>
                <a:cs typeface="Georgia"/>
                <a:sym typeface="Georgia"/>
              </a:rPr>
              <a:t>A </a:t>
            </a:r>
            <a:r>
              <a:rPr lang="en" sz="1400" b="0" i="0" u="none" strike="noStrike" cap="none">
                <a:solidFill>
                  <a:srgbClr val="7A1743"/>
                </a:solidFill>
                <a:latin typeface="Roboto Mono"/>
                <a:ea typeface="Roboto Mono"/>
                <a:cs typeface="Roboto Mono"/>
                <a:sym typeface="Roboto Mono"/>
              </a:rPr>
              <a:t>RIGHT</a:t>
            </a:r>
            <a:r>
              <a:rPr lang="en" sz="1400" b="0" i="0" u="none" strike="noStrike" cap="none">
                <a:solidFill>
                  <a:srgbClr val="7A1743"/>
                </a:solidFill>
                <a:latin typeface="Georgia"/>
                <a:ea typeface="Georgia"/>
                <a:cs typeface="Georgia"/>
                <a:sym typeface="Georgia"/>
              </a:rPr>
              <a:t> </a:t>
            </a:r>
            <a:r>
              <a:rPr lang="en" sz="1400" b="0" i="0" u="none" strike="noStrike" cap="none">
                <a:solidFill>
                  <a:srgbClr val="7A1743"/>
                </a:solidFill>
                <a:latin typeface="Roboto Mono"/>
                <a:ea typeface="Roboto Mono"/>
                <a:cs typeface="Roboto Mono"/>
                <a:sym typeface="Roboto Mono"/>
              </a:rPr>
              <a:t>JOIN</a:t>
            </a:r>
            <a:r>
              <a:rPr lang="en" sz="1400" b="0" i="0" u="none" strike="noStrike" cap="none">
                <a:solidFill>
                  <a:schemeClr val="dk1"/>
                </a:solidFill>
                <a:latin typeface="Georgia"/>
                <a:ea typeface="Georgia"/>
                <a:cs typeface="Georgia"/>
                <a:sym typeface="Georgia"/>
              </a:rPr>
              <a:t> would yield the table shown here.</a:t>
            </a:r>
            <a:endParaRPr sz="1400" b="0" i="0" u="none" strike="noStrike" cap="none">
              <a:solidFill>
                <a:srgbClr val="000000"/>
              </a:solidFill>
              <a:latin typeface="Arial"/>
              <a:ea typeface="Arial"/>
              <a:cs typeface="Arial"/>
              <a:sym typeface="Arial"/>
            </a:endParaRPr>
          </a:p>
        </p:txBody>
      </p:sp>
      <p:sp>
        <p:nvSpPr>
          <p:cNvPr id="704" name="Google Shape;704;p81"/>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a:solidFill>
                <a:schemeClr val="dk1"/>
              </a:solidFill>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pic>
        <p:nvPicPr>
          <p:cNvPr id="705" name="Google Shape;705;p81"/>
          <p:cNvPicPr preferRelativeResize="0"/>
          <p:nvPr/>
        </p:nvPicPr>
        <p:blipFill rotWithShape="1">
          <a:blip r:embed="rId4">
            <a:alphaModFix/>
          </a:blip>
          <a:srcRect/>
          <a:stretch/>
        </p:blipFill>
        <p:spPr>
          <a:xfrm>
            <a:off x="7615195" y="217847"/>
            <a:ext cx="1536723" cy="1093060"/>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82" descr="crossjoin.png"/>
          <p:cNvPicPr preferRelativeResize="0"/>
          <p:nvPr/>
        </p:nvPicPr>
        <p:blipFill rotWithShape="1">
          <a:blip r:embed="rId3">
            <a:alphaModFix/>
          </a:blip>
          <a:srcRect/>
          <a:stretch/>
        </p:blipFill>
        <p:spPr>
          <a:xfrm>
            <a:off x="4401525" y="2194994"/>
            <a:ext cx="4595587" cy="2675513"/>
          </a:xfrm>
          <a:prstGeom prst="rect">
            <a:avLst/>
          </a:prstGeom>
          <a:noFill/>
          <a:ln>
            <a:noFill/>
          </a:ln>
        </p:spPr>
      </p:pic>
      <p:sp>
        <p:nvSpPr>
          <p:cNvPr id="711" name="Google Shape;711;p82"/>
          <p:cNvSpPr txBox="1"/>
          <p:nvPr/>
        </p:nvSpPr>
        <p:spPr>
          <a:xfrm>
            <a:off x="4474075" y="1290825"/>
            <a:ext cx="4406400" cy="864300"/>
          </a:xfrm>
          <a:prstGeom prst="rect">
            <a:avLst/>
          </a:prstGeom>
          <a:noFill/>
          <a:ln>
            <a:noFill/>
          </a:ln>
        </p:spPr>
        <p:txBody>
          <a:bodyPr spcFirstLastPara="1" wrap="square" lIns="64325" tIns="64325" rIns="64325" bIns="64325" anchor="ctr" anchorCtr="0">
            <a:noAutofit/>
          </a:bodyPr>
          <a:lstStyle/>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SELECT * FROM employees </a:t>
            </a:r>
            <a:endParaRPr sz="1000" b="0" i="0" u="none" strike="noStrike" cap="none">
              <a:solidFill>
                <a:srgbClr val="7A1743"/>
              </a:solidFill>
              <a:latin typeface="Arial"/>
              <a:ea typeface="Arial"/>
              <a:cs typeface="Arial"/>
              <a:sym typeface="Arial"/>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FULL JOIN salaries </a:t>
            </a:r>
            <a:endParaRPr sz="1000" b="0" i="0" u="none" strike="noStrike" cap="none">
              <a:solidFill>
                <a:srgbClr val="7A1743"/>
              </a:solidFill>
              <a:latin typeface="Arial"/>
              <a:ea typeface="Arial"/>
              <a:cs typeface="Arial"/>
              <a:sym typeface="Arial"/>
            </a:endParaRPr>
          </a:p>
          <a:p>
            <a:pPr marL="0" marR="0" lvl="0" indent="0" algn="l" rtl="0">
              <a:lnSpc>
                <a:spcPct val="140000"/>
              </a:lnSpc>
              <a:spcBef>
                <a:spcPts val="0"/>
              </a:spcBef>
              <a:spcAft>
                <a:spcPts val="0"/>
              </a:spcAft>
              <a:buClr>
                <a:srgbClr val="222222"/>
              </a:buClr>
              <a:buSzPts val="1300"/>
              <a:buFont typeface="Roboto Mono"/>
              <a:buNone/>
            </a:pPr>
            <a:r>
              <a:rPr lang="en" sz="1300" b="0" i="0" u="none" strike="noStrike" cap="none">
                <a:solidFill>
                  <a:srgbClr val="7A1743"/>
                </a:solidFill>
                <a:latin typeface="Roboto Mono"/>
                <a:ea typeface="Roboto Mono"/>
                <a:cs typeface="Roboto Mono"/>
                <a:sym typeface="Roboto Mono"/>
              </a:rPr>
              <a:t>	ON employees.ID = salaries.ID;</a:t>
            </a:r>
            <a:endParaRPr sz="1000" b="0" i="0" u="none" strike="noStrike" cap="none">
              <a:solidFill>
                <a:srgbClr val="7A1743"/>
              </a:solidFill>
              <a:latin typeface="Arial"/>
              <a:ea typeface="Arial"/>
              <a:cs typeface="Arial"/>
              <a:sym typeface="Arial"/>
            </a:endParaRPr>
          </a:p>
        </p:txBody>
      </p:sp>
      <p:sp>
        <p:nvSpPr>
          <p:cNvPr id="712" name="Google Shape;712;p82"/>
          <p:cNvSpPr txBox="1">
            <a:spLocks noGrp="1"/>
          </p:cNvSpPr>
          <p:nvPr>
            <p:ph type="body" idx="1"/>
          </p:nvPr>
        </p:nvSpPr>
        <p:spPr>
          <a:xfrm>
            <a:off x="446475" y="1290825"/>
            <a:ext cx="3637800" cy="35796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1000"/>
              <a:buFont typeface="Roboto Mono"/>
              <a:buNone/>
            </a:pPr>
            <a:r>
              <a:rPr lang="en" sz="1400" b="0" i="0" u="none" strike="noStrike" cap="none">
                <a:solidFill>
                  <a:schemeClr val="dk1"/>
                </a:solidFill>
                <a:latin typeface="Georgia"/>
                <a:ea typeface="Georgia"/>
                <a:cs typeface="Georgia"/>
                <a:sym typeface="Georgia"/>
              </a:rPr>
              <a:t>A </a:t>
            </a:r>
            <a:r>
              <a:rPr lang="en" sz="1400" b="0" i="0" u="none" strike="noStrike" cap="none">
                <a:solidFill>
                  <a:srgbClr val="7A1743"/>
                </a:solidFill>
                <a:latin typeface="Roboto Mono"/>
                <a:ea typeface="Roboto Mono"/>
                <a:cs typeface="Roboto Mono"/>
                <a:sym typeface="Roboto Mono"/>
              </a:rPr>
              <a:t>FULL</a:t>
            </a:r>
            <a:r>
              <a:rPr lang="en" sz="1400" b="0" i="0" u="none" strike="noStrike" cap="none">
                <a:solidFill>
                  <a:srgbClr val="7A1743"/>
                </a:solidFill>
                <a:latin typeface="Georgia"/>
                <a:ea typeface="Georgia"/>
                <a:cs typeface="Georgia"/>
                <a:sym typeface="Georgia"/>
              </a:rPr>
              <a:t> </a:t>
            </a:r>
            <a:r>
              <a:rPr lang="en" sz="1400" b="0" i="0" u="none" strike="noStrike" cap="none">
                <a:solidFill>
                  <a:srgbClr val="7A1743"/>
                </a:solidFill>
                <a:latin typeface="Roboto Mono"/>
                <a:ea typeface="Roboto Mono"/>
                <a:cs typeface="Roboto Mono"/>
                <a:sym typeface="Roboto Mono"/>
              </a:rPr>
              <a:t>JOIN</a:t>
            </a:r>
            <a:r>
              <a:rPr lang="en" sz="1400" b="0" i="0" u="none" strike="noStrike" cap="none">
                <a:solidFill>
                  <a:srgbClr val="7A1743"/>
                </a:solidFill>
                <a:latin typeface="Georgia"/>
                <a:ea typeface="Georgia"/>
                <a:cs typeface="Georgia"/>
                <a:sym typeface="Georgia"/>
              </a:rPr>
              <a:t> </a:t>
            </a:r>
            <a:r>
              <a:rPr lang="en" sz="1400" b="0" i="0" u="none" strike="noStrike" cap="none">
                <a:solidFill>
                  <a:schemeClr val="dk1"/>
                </a:solidFill>
                <a:latin typeface="Georgia"/>
                <a:ea typeface="Georgia"/>
                <a:cs typeface="Georgia"/>
                <a:sym typeface="Georgia"/>
              </a:rPr>
              <a:t>returns </a:t>
            </a:r>
            <a:r>
              <a:rPr lang="en" sz="1400" b="1" i="0" u="none" strike="noStrike" cap="none">
                <a:solidFill>
                  <a:schemeClr val="dk1"/>
                </a:solidFill>
                <a:latin typeface="Georgia"/>
                <a:ea typeface="Georgia"/>
                <a:cs typeface="Georgia"/>
                <a:sym typeface="Georgia"/>
              </a:rPr>
              <a:t>all</a:t>
            </a:r>
            <a:r>
              <a:rPr lang="en" sz="1400" b="0" i="0" u="none" strike="noStrike" cap="none">
                <a:solidFill>
                  <a:schemeClr val="dk1"/>
                </a:solidFill>
                <a:latin typeface="Georgia"/>
                <a:ea typeface="Georgia"/>
                <a:cs typeface="Georgia"/>
                <a:sym typeface="Georgia"/>
              </a:rPr>
              <a:t> data from each table, </a:t>
            </a:r>
            <a:r>
              <a:rPr lang="en" sz="1400" b="1" i="0" u="none" strike="noStrike" cap="none">
                <a:solidFill>
                  <a:schemeClr val="dk1"/>
                </a:solidFill>
                <a:latin typeface="Georgia"/>
                <a:ea typeface="Georgia"/>
                <a:cs typeface="Georgia"/>
                <a:sym typeface="Georgia"/>
              </a:rPr>
              <a:t>regardless</a:t>
            </a:r>
            <a:r>
              <a:rPr lang="en" sz="1400" b="0" i="0" u="none" strike="noStrike" cap="none">
                <a:solidFill>
                  <a:schemeClr val="dk1"/>
                </a:solidFill>
                <a:latin typeface="Georgia"/>
                <a:ea typeface="Georgia"/>
                <a:cs typeface="Georgia"/>
                <a:sym typeface="Georgia"/>
              </a:rPr>
              <a:t> of whether they have matching data in the other table.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1400" b="0" i="0" u="none" strike="noStrike" cap="none">
                <a:solidFill>
                  <a:schemeClr val="dk1"/>
                </a:solidFill>
                <a:latin typeface="Georgia"/>
                <a:ea typeface="Georgia"/>
                <a:cs typeface="Georgia"/>
                <a:sym typeface="Georgia"/>
              </a:rPr>
              <a:t>A </a:t>
            </a:r>
            <a:r>
              <a:rPr lang="en" sz="1400" b="0" i="0" u="none" strike="noStrike" cap="none">
                <a:solidFill>
                  <a:srgbClr val="7A1743"/>
                </a:solidFill>
                <a:latin typeface="Roboto Mono"/>
                <a:ea typeface="Roboto Mono"/>
                <a:cs typeface="Roboto Mono"/>
                <a:sym typeface="Roboto Mono"/>
              </a:rPr>
              <a:t>FULL</a:t>
            </a:r>
            <a:r>
              <a:rPr lang="en" sz="1400" b="0" i="0" u="none" strike="noStrike" cap="none">
                <a:solidFill>
                  <a:srgbClr val="7A1743"/>
                </a:solidFill>
                <a:latin typeface="Georgia"/>
                <a:ea typeface="Georgia"/>
                <a:cs typeface="Georgia"/>
                <a:sym typeface="Georgia"/>
              </a:rPr>
              <a:t> </a:t>
            </a:r>
            <a:r>
              <a:rPr lang="en" sz="1400" b="0" i="0" u="none" strike="noStrike" cap="none">
                <a:solidFill>
                  <a:srgbClr val="7A1743"/>
                </a:solidFill>
                <a:latin typeface="Roboto Mono"/>
                <a:ea typeface="Roboto Mono"/>
                <a:cs typeface="Roboto Mono"/>
                <a:sym typeface="Roboto Mono"/>
              </a:rPr>
              <a:t>JOIN</a:t>
            </a:r>
            <a:r>
              <a:rPr lang="en" sz="1400" b="0" i="0" u="none" strike="noStrike" cap="none">
                <a:solidFill>
                  <a:schemeClr val="dk1"/>
                </a:solidFill>
                <a:latin typeface="Georgia"/>
                <a:ea typeface="Georgia"/>
                <a:cs typeface="Georgia"/>
                <a:sym typeface="Georgia"/>
              </a:rPr>
              <a:t> yields the table shown here.</a:t>
            </a:r>
            <a:endParaRPr sz="1400" b="0" i="0" u="none" strike="noStrike" cap="none">
              <a:solidFill>
                <a:srgbClr val="000000"/>
              </a:solidFill>
              <a:latin typeface="Arial"/>
              <a:ea typeface="Arial"/>
              <a:cs typeface="Arial"/>
              <a:sym typeface="Arial"/>
            </a:endParaRPr>
          </a:p>
        </p:txBody>
      </p:sp>
      <p:sp>
        <p:nvSpPr>
          <p:cNvPr id="713" name="Google Shape;713;p82"/>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a:solidFill>
                <a:schemeClr val="dk1"/>
              </a:solidFill>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sp>
        <p:nvSpPr>
          <p:cNvPr id="714" name="Google Shape;714;p82"/>
          <p:cNvSpPr txBox="1"/>
          <p:nvPr/>
        </p:nvSpPr>
        <p:spPr>
          <a:xfrm>
            <a:off x="777746" y="4684986"/>
            <a:ext cx="3224100" cy="2820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chemeClr val="dk1"/>
              </a:buClr>
              <a:buSzPts val="1400"/>
              <a:buFont typeface="Georgia"/>
              <a:buNone/>
            </a:pPr>
            <a:endParaRPr sz="1400" b="0" i="0" u="none" strike="noStrike" cap="none">
              <a:solidFill>
                <a:srgbClr val="000000"/>
              </a:solidFill>
              <a:latin typeface="Arial"/>
              <a:ea typeface="Arial"/>
              <a:cs typeface="Arial"/>
              <a:sym typeface="Arial"/>
            </a:endParaRPr>
          </a:p>
        </p:txBody>
      </p:sp>
      <p:pic>
        <p:nvPicPr>
          <p:cNvPr id="715" name="Google Shape;715;p82"/>
          <p:cNvPicPr preferRelativeResize="0"/>
          <p:nvPr/>
        </p:nvPicPr>
        <p:blipFill rotWithShape="1">
          <a:blip r:embed="rId4">
            <a:alphaModFix/>
          </a:blip>
          <a:srcRect/>
          <a:stretch/>
        </p:blipFill>
        <p:spPr>
          <a:xfrm>
            <a:off x="7446514" y="96889"/>
            <a:ext cx="1531940" cy="1039176"/>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3"/>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EXCEPTION</a:t>
            </a:r>
            <a:r>
              <a:rPr lang="en" sz="2300" b="1">
                <a:solidFill>
                  <a:schemeClr val="dk1"/>
                </a:solidFill>
                <a:latin typeface="Oswald"/>
                <a:ea typeface="Oswald"/>
                <a:cs typeface="Oswald"/>
                <a:sym typeface="Oswald"/>
              </a:rPr>
              <a:t> </a:t>
            </a:r>
            <a:r>
              <a:rPr lang="en" sz="2300" b="1" i="0" u="none" strike="noStrike" cap="none">
                <a:solidFill>
                  <a:schemeClr val="dk1"/>
                </a:solidFill>
                <a:latin typeface="Oswald"/>
                <a:ea typeface="Oswald"/>
                <a:cs typeface="Oswald"/>
                <a:sym typeface="Oswald"/>
              </a:rPr>
              <a:t>JOINS</a:t>
            </a:r>
            <a:endParaRPr sz="1000" b="0" i="0" u="none" strike="noStrike" cap="none">
              <a:solidFill>
                <a:srgbClr val="000000"/>
              </a:solidFill>
              <a:latin typeface="Arial"/>
              <a:ea typeface="Arial"/>
              <a:cs typeface="Arial"/>
              <a:sym typeface="Arial"/>
            </a:endParaRPr>
          </a:p>
        </p:txBody>
      </p:sp>
      <p:sp>
        <p:nvSpPr>
          <p:cNvPr id="721" name="Google Shape;721;p83"/>
          <p:cNvSpPr txBox="1">
            <a:spLocks noGrp="1"/>
          </p:cNvSpPr>
          <p:nvPr>
            <p:ph type="body" idx="1"/>
          </p:nvPr>
        </p:nvSpPr>
        <p:spPr>
          <a:xfrm>
            <a:off x="446475" y="1313353"/>
            <a:ext cx="8036100" cy="18504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An </a:t>
            </a:r>
            <a:r>
              <a:rPr lang="en" sz="1800" b="0" i="0" u="none" strike="noStrike" cap="none">
                <a:solidFill>
                  <a:srgbClr val="7A1743"/>
                </a:solidFill>
                <a:latin typeface="Roboto Mono"/>
                <a:ea typeface="Roboto Mono"/>
                <a:cs typeface="Roboto Mono"/>
                <a:sym typeface="Roboto Mono"/>
              </a:rPr>
              <a:t>EXCEPTION</a:t>
            </a:r>
            <a:r>
              <a:rPr lang="en" sz="1800" b="0" i="0" u="none" strike="noStrike" cap="none">
                <a:solidFill>
                  <a:srgbClr val="7A1743"/>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rgbClr val="7A1743"/>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returns </a:t>
            </a:r>
            <a:r>
              <a:rPr lang="en" sz="1800" b="1" i="0" u="none" strike="noStrike" cap="none">
                <a:solidFill>
                  <a:schemeClr val="dk1"/>
                </a:solidFill>
                <a:latin typeface="Georgia"/>
                <a:ea typeface="Georgia"/>
                <a:cs typeface="Georgia"/>
                <a:sym typeface="Georgia"/>
              </a:rPr>
              <a:t>only</a:t>
            </a:r>
            <a:r>
              <a:rPr lang="en" sz="1800" b="0" i="0" u="none" strike="noStrike" cap="none">
                <a:solidFill>
                  <a:schemeClr val="dk1"/>
                </a:solidFill>
                <a:latin typeface="Georgia"/>
                <a:ea typeface="Georgia"/>
                <a:cs typeface="Georgia"/>
                <a:sym typeface="Georgia"/>
              </a:rPr>
              <a:t> the data from the </a:t>
            </a:r>
            <a:r>
              <a:rPr lang="en" sz="1800" b="1" i="0" u="none" strike="noStrike" cap="none">
                <a:solidFill>
                  <a:schemeClr val="dk1"/>
                </a:solidFill>
                <a:latin typeface="Georgia"/>
                <a:ea typeface="Georgia"/>
                <a:cs typeface="Georgia"/>
                <a:sym typeface="Georgia"/>
              </a:rPr>
              <a:t>primary</a:t>
            </a:r>
            <a:r>
              <a:rPr lang="en" sz="1800" b="0" i="0" u="none" strike="noStrike" cap="none">
                <a:solidFill>
                  <a:schemeClr val="dk1"/>
                </a:solidFill>
                <a:latin typeface="Georgia"/>
                <a:ea typeface="Georgia"/>
                <a:cs typeface="Georgia"/>
                <a:sym typeface="Georgia"/>
              </a:rPr>
              <a:t> - or first - table selected that </a:t>
            </a:r>
            <a:r>
              <a:rPr lang="en" sz="1800" b="1" i="0" u="none" strike="noStrike" cap="none">
                <a:solidFill>
                  <a:schemeClr val="dk1"/>
                </a:solidFill>
                <a:latin typeface="Georgia"/>
                <a:ea typeface="Georgia"/>
                <a:cs typeface="Georgia"/>
                <a:sym typeface="Georgia"/>
              </a:rPr>
              <a:t>doesn’t have matching data </a:t>
            </a:r>
            <a:r>
              <a:rPr lang="en" sz="1800" b="0" i="0" u="none" strike="noStrike" cap="none">
                <a:solidFill>
                  <a:schemeClr val="dk1"/>
                </a:solidFill>
                <a:latin typeface="Georgia"/>
                <a:ea typeface="Georgia"/>
                <a:cs typeface="Georgia"/>
                <a:sym typeface="Georgia"/>
              </a:rPr>
              <a:t>to join to in the secondary table. </a:t>
            </a:r>
            <a:br>
              <a:rPr lang="en" sz="1800" b="0" i="0" u="none" strike="noStrike" cap="none">
                <a:solidFill>
                  <a:schemeClr val="dk1"/>
                </a:solidFill>
                <a:latin typeface="Georgia"/>
                <a:ea typeface="Georgia"/>
                <a:cs typeface="Georgia"/>
                <a:sym typeface="Georgia"/>
              </a:rPr>
            </a:br>
            <a:endParaRPr sz="18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An </a:t>
            </a:r>
            <a:r>
              <a:rPr lang="en" sz="1800" b="0" i="0" u="none" strike="noStrike" cap="none">
                <a:solidFill>
                  <a:srgbClr val="7A1743"/>
                </a:solidFill>
                <a:latin typeface="Roboto Mono"/>
                <a:ea typeface="Roboto Mono"/>
                <a:cs typeface="Roboto Mono"/>
                <a:sym typeface="Roboto Mono"/>
              </a:rPr>
              <a:t>EXCEPTION</a:t>
            </a:r>
            <a:r>
              <a:rPr lang="en" sz="1800" b="0" i="0" u="none" strike="noStrike" cap="none">
                <a:solidFill>
                  <a:srgbClr val="7A1743"/>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rgbClr val="7A1743"/>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with the </a:t>
            </a:r>
            <a:r>
              <a:rPr lang="en" sz="1800" b="1" i="0" u="none" strike="noStrike" cap="none">
                <a:solidFill>
                  <a:schemeClr val="accent1"/>
                </a:solidFill>
                <a:highlight>
                  <a:schemeClr val="lt1"/>
                </a:highlight>
                <a:latin typeface="Roboto Mono"/>
                <a:ea typeface="Roboto Mono"/>
                <a:cs typeface="Roboto Mono"/>
                <a:sym typeface="Roboto Mono"/>
              </a:rPr>
              <a:t>EMPLOYEES</a:t>
            </a:r>
            <a:r>
              <a:rPr lang="en" sz="1800" b="0" i="0" u="none" strike="noStrike" cap="none">
                <a:solidFill>
                  <a:schemeClr val="dk1"/>
                </a:solidFill>
                <a:latin typeface="Georgia"/>
                <a:ea typeface="Georgia"/>
                <a:cs typeface="Georgia"/>
                <a:sym typeface="Georgia"/>
              </a:rPr>
              <a:t> table first would yield this result: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pic>
        <p:nvPicPr>
          <p:cNvPr id="722" name="Google Shape;722;p83" descr="exception.png"/>
          <p:cNvPicPr preferRelativeResize="0"/>
          <p:nvPr/>
        </p:nvPicPr>
        <p:blipFill rotWithShape="1">
          <a:blip r:embed="rId3">
            <a:alphaModFix/>
          </a:blip>
          <a:srcRect/>
          <a:stretch/>
        </p:blipFill>
        <p:spPr>
          <a:xfrm>
            <a:off x="1924121" y="3066124"/>
            <a:ext cx="5077693" cy="905870"/>
          </a:xfrm>
          <a:prstGeom prst="rect">
            <a:avLst/>
          </a:prstGeom>
          <a:noFill/>
          <a:ln>
            <a:noFill/>
          </a:ln>
        </p:spPr>
      </p:pic>
      <p:sp>
        <p:nvSpPr>
          <p:cNvPr id="723" name="Google Shape;723;p83"/>
          <p:cNvSpPr/>
          <p:nvPr/>
        </p:nvSpPr>
        <p:spPr>
          <a:xfrm>
            <a:off x="1247391" y="4469269"/>
            <a:ext cx="7367100" cy="4986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chemeClr val="dk1"/>
              </a:buClr>
              <a:buSzPts val="1300"/>
              <a:buFont typeface="Georgia"/>
              <a:buNone/>
            </a:pPr>
            <a:r>
              <a:rPr lang="en" sz="1300" b="1" i="0" u="none" strike="noStrike" cap="none">
                <a:solidFill>
                  <a:schemeClr val="dk1"/>
                </a:solidFill>
                <a:latin typeface="Georgia"/>
                <a:ea typeface="Georgia"/>
                <a:cs typeface="Georgia"/>
                <a:sym typeface="Georgia"/>
              </a:rPr>
              <a:t>Pro Tip</a:t>
            </a:r>
            <a:r>
              <a:rPr lang="en" sz="1300" b="0" i="0" u="none" strike="noStrike" cap="none">
                <a:solidFill>
                  <a:schemeClr val="dk1"/>
                </a:solidFill>
                <a:latin typeface="Georgia"/>
                <a:ea typeface="Georgia"/>
                <a:cs typeface="Georgia"/>
                <a:sym typeface="Georgia"/>
              </a:rPr>
              <a:t>: pgAdmin includes the </a:t>
            </a:r>
            <a:r>
              <a:rPr lang="en" sz="1300" b="0" i="0" u="none" strike="noStrike" cap="none">
                <a:solidFill>
                  <a:srgbClr val="7A1743"/>
                </a:solidFill>
                <a:latin typeface="Roboto Mono"/>
                <a:ea typeface="Roboto Mono"/>
                <a:cs typeface="Roboto Mono"/>
                <a:sym typeface="Roboto Mono"/>
              </a:rPr>
              <a:t>EXCEPT</a:t>
            </a:r>
            <a:r>
              <a:rPr lang="en" sz="1300" b="0" i="0" u="none" strike="noStrike" cap="none">
                <a:solidFill>
                  <a:schemeClr val="dk1"/>
                </a:solidFill>
                <a:latin typeface="Georgia"/>
                <a:ea typeface="Georgia"/>
                <a:cs typeface="Georgia"/>
                <a:sym typeface="Georgia"/>
              </a:rPr>
              <a:t> function for extracting exceptions. 			</a:t>
            </a:r>
            <a:endParaRPr sz="1000" b="0" i="0" u="none" strike="noStrike" cap="none">
              <a:solidFill>
                <a:srgbClr val="000000"/>
              </a:solidFill>
              <a:latin typeface="Arial"/>
              <a:ea typeface="Arial"/>
              <a:cs typeface="Arial"/>
              <a:sym typeface="Arial"/>
            </a:endParaRPr>
          </a:p>
          <a:p>
            <a:pPr marL="317500" marR="0" lvl="0" indent="0" algn="l" rtl="0">
              <a:lnSpc>
                <a:spcPct val="100000"/>
              </a:lnSpc>
              <a:spcBef>
                <a:spcPts val="0"/>
              </a:spcBef>
              <a:spcAft>
                <a:spcPts val="0"/>
              </a:spcAft>
              <a:buClr>
                <a:schemeClr val="dk1"/>
              </a:buClr>
              <a:buSzPts val="600"/>
              <a:buFont typeface="Arial"/>
              <a:buNone/>
            </a:pPr>
            <a:br>
              <a:rPr lang="en" sz="600" b="0" i="0" u="none" strike="noStrike" cap="none">
                <a:solidFill>
                  <a:schemeClr val="dk1"/>
                </a:solidFill>
                <a:latin typeface="Arial"/>
                <a:ea typeface="Arial"/>
                <a:cs typeface="Arial"/>
                <a:sym typeface="Arial"/>
              </a:rPr>
            </a:br>
            <a:endParaRPr sz="1000" b="0" i="0" u="none" strike="noStrike" cap="none">
              <a:solidFill>
                <a:srgbClr val="000000"/>
              </a:solidFill>
              <a:latin typeface="Arial"/>
              <a:ea typeface="Arial"/>
              <a:cs typeface="Arial"/>
              <a:sym typeface="Arial"/>
            </a:endParaRPr>
          </a:p>
        </p:txBody>
      </p:sp>
      <p:sp>
        <p:nvSpPr>
          <p:cNvPr id="724" name="Google Shape;724;p83" descr="Image result for pgadmin icon"/>
          <p:cNvSpPr/>
          <p:nvPr/>
        </p:nvSpPr>
        <p:spPr>
          <a:xfrm>
            <a:off x="109389" y="-101752"/>
            <a:ext cx="214200" cy="2148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pic>
        <p:nvPicPr>
          <p:cNvPr id="725" name="Google Shape;725;p83"/>
          <p:cNvPicPr preferRelativeResize="0"/>
          <p:nvPr/>
        </p:nvPicPr>
        <p:blipFill rotWithShape="1">
          <a:blip r:embed="rId4">
            <a:alphaModFix/>
          </a:blip>
          <a:srcRect/>
          <a:stretch/>
        </p:blipFill>
        <p:spPr>
          <a:xfrm>
            <a:off x="529511" y="4317027"/>
            <a:ext cx="628619" cy="649320"/>
          </a:xfrm>
          <a:prstGeom prst="rect">
            <a:avLst/>
          </a:prstGeom>
          <a:noFill/>
          <a:ln>
            <a:noFill/>
          </a:ln>
        </p:spPr>
      </p:pic>
      <p:pic>
        <p:nvPicPr>
          <p:cNvPr id="726" name="Google Shape;726;p83" descr="PostgreSQL"/>
          <p:cNvPicPr preferRelativeResize="0"/>
          <p:nvPr/>
        </p:nvPicPr>
        <p:blipFill rotWithShape="1">
          <a:blip r:embed="rId5">
            <a:alphaModFix/>
          </a:blip>
          <a:srcRect/>
          <a:stretch/>
        </p:blipFill>
        <p:spPr>
          <a:xfrm>
            <a:off x="7374778" y="68823"/>
            <a:ext cx="1779762" cy="1244536"/>
          </a:xfrm>
          <a:prstGeom prst="rect">
            <a:avLst/>
          </a:prstGeom>
          <a:noFill/>
          <a:ln>
            <a:noFill/>
          </a:ln>
        </p:spPr>
      </p:pic>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4"/>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pgAdmin EXCEPT FUNCTION</a:t>
            </a:r>
            <a:endParaRPr sz="1000">
              <a:solidFill>
                <a:schemeClr val="dk1"/>
              </a:solidFill>
            </a:endParaRPr>
          </a:p>
          <a:p>
            <a:pPr marL="0" lvl="0" indent="0"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a:p>
            <a:pPr marL="0" marR="0" lvl="0" indent="0" algn="l" rtl="0">
              <a:lnSpc>
                <a:spcPct val="115000"/>
              </a:lnSpc>
              <a:spcBef>
                <a:spcPts val="0"/>
              </a:spcBef>
              <a:spcAft>
                <a:spcPts val="0"/>
              </a:spcAft>
              <a:buClr>
                <a:schemeClr val="dk1"/>
              </a:buClr>
              <a:buSzPts val="2300"/>
              <a:buFont typeface="Oswald"/>
              <a:buNone/>
            </a:pPr>
            <a:endParaRPr sz="2300" b="1">
              <a:solidFill>
                <a:schemeClr val="dk1"/>
              </a:solidFill>
              <a:latin typeface="Oswald"/>
              <a:ea typeface="Oswald"/>
              <a:cs typeface="Oswald"/>
              <a:sym typeface="Oswald"/>
            </a:endParaRPr>
          </a:p>
        </p:txBody>
      </p:sp>
      <p:sp>
        <p:nvSpPr>
          <p:cNvPr id="732" name="Google Shape;732;p84"/>
          <p:cNvSpPr txBox="1">
            <a:spLocks noGrp="1"/>
          </p:cNvSpPr>
          <p:nvPr>
            <p:ph type="body" idx="1"/>
          </p:nvPr>
        </p:nvSpPr>
        <p:spPr>
          <a:xfrm>
            <a:off x="539238" y="848784"/>
            <a:ext cx="8082900" cy="35856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000"/>
              <a:buFont typeface="Arial"/>
              <a:buNone/>
            </a:pPr>
            <a:endParaRPr sz="2000" b="0" i="0" u="none" strike="noStrike" cap="none">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chemeClr val="dk1"/>
              </a:buClr>
              <a:buSzPts val="1000"/>
              <a:buFont typeface="Roboto Mono"/>
              <a:buNone/>
            </a:pPr>
            <a:r>
              <a:rPr lang="en" sz="1700" b="0" i="0" u="none" strike="noStrike" cap="none">
                <a:solidFill>
                  <a:schemeClr val="dk1"/>
                </a:solidFill>
                <a:latin typeface="Roboto Mono"/>
                <a:ea typeface="Roboto Mono"/>
                <a:cs typeface="Roboto Mono"/>
                <a:sym typeface="Roboto Mono"/>
              </a:rPr>
              <a:t>SELECT</a:t>
            </a:r>
            <a:r>
              <a:rPr lang="en" sz="1700" b="0" i="0" u="none" strike="noStrike" cap="none">
                <a:solidFill>
                  <a:schemeClr val="dk1"/>
                </a:solidFill>
                <a:latin typeface="Georgia"/>
                <a:ea typeface="Georgia"/>
                <a:cs typeface="Georgia"/>
                <a:sym typeface="Georgia"/>
              </a:rPr>
              <a:t> * </a:t>
            </a:r>
            <a:r>
              <a:rPr lang="en" sz="1700" b="0" i="0" u="none" strike="noStrike" cap="none">
                <a:solidFill>
                  <a:schemeClr val="dk1"/>
                </a:solidFill>
                <a:latin typeface="Roboto Mono"/>
                <a:ea typeface="Roboto Mono"/>
                <a:cs typeface="Roboto Mono"/>
                <a:sym typeface="Roboto Mono"/>
              </a:rPr>
              <a:t>FROM</a:t>
            </a:r>
            <a:r>
              <a:rPr lang="en" sz="1700" b="0" i="0" u="none" strike="noStrike" cap="none">
                <a:solidFill>
                  <a:schemeClr val="dk1"/>
                </a:solidFill>
                <a:latin typeface="Georgia"/>
                <a:ea typeface="Georgia"/>
                <a:cs typeface="Georgia"/>
                <a:sym typeface="Georgia"/>
              </a:rPr>
              <a:t> </a:t>
            </a:r>
            <a:r>
              <a:rPr lang="en" sz="1700" b="0" i="0" u="none" strike="noStrike" cap="none">
                <a:solidFill>
                  <a:schemeClr val="accent1"/>
                </a:solidFill>
                <a:latin typeface="Georgia"/>
                <a:ea typeface="Georgia"/>
                <a:cs typeface="Georgia"/>
                <a:sym typeface="Georgia"/>
              </a:rPr>
              <a:t>employees</a:t>
            </a:r>
            <a:endParaRPr sz="1000" b="0" i="0" u="none" strike="noStrike" cap="none">
              <a:solidFill>
                <a:schemeClr val="accent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000"/>
              <a:buFont typeface="Roboto Mono"/>
              <a:buNone/>
            </a:pPr>
            <a:r>
              <a:rPr lang="en" sz="1700" b="0" i="0" u="none" strike="noStrike" cap="none">
                <a:solidFill>
                  <a:srgbClr val="7A1743"/>
                </a:solidFill>
                <a:latin typeface="Roboto Mono"/>
                <a:ea typeface="Roboto Mono"/>
                <a:cs typeface="Roboto Mono"/>
                <a:sym typeface="Roboto Mono"/>
              </a:rPr>
              <a:t>EXCEPT</a:t>
            </a:r>
            <a:endParaRPr sz="1000" b="0" i="0" u="none" strike="noStrike" cap="none">
              <a:solidFill>
                <a:srgbClr val="7A1743"/>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000"/>
              <a:buFont typeface="Roboto Mono"/>
              <a:buNone/>
            </a:pPr>
            <a:r>
              <a:rPr lang="en" sz="1700" b="0" i="0" u="none" strike="noStrike" cap="none">
                <a:solidFill>
                  <a:schemeClr val="dk1"/>
                </a:solidFill>
                <a:latin typeface="Roboto Mono"/>
                <a:ea typeface="Roboto Mono"/>
                <a:cs typeface="Roboto Mono"/>
                <a:sym typeface="Roboto Mono"/>
              </a:rPr>
              <a:t>SELECT</a:t>
            </a:r>
            <a:r>
              <a:rPr lang="en" sz="1700" b="0" i="0" u="none" strike="noStrike" cap="none">
                <a:solidFill>
                  <a:schemeClr val="dk1"/>
                </a:solidFill>
                <a:latin typeface="Georgia"/>
                <a:ea typeface="Georgia"/>
                <a:cs typeface="Georgia"/>
                <a:sym typeface="Georgia"/>
              </a:rPr>
              <a:t> * </a:t>
            </a:r>
            <a:r>
              <a:rPr lang="en" sz="1700" b="0" i="0" u="none" strike="noStrike" cap="none">
                <a:solidFill>
                  <a:schemeClr val="dk1"/>
                </a:solidFill>
                <a:latin typeface="Roboto Mono"/>
                <a:ea typeface="Roboto Mono"/>
                <a:cs typeface="Roboto Mono"/>
                <a:sym typeface="Roboto Mono"/>
              </a:rPr>
              <a:t>FROM</a:t>
            </a:r>
            <a:r>
              <a:rPr lang="en" sz="1700" b="0" i="0" u="none" strike="noStrike" cap="none">
                <a:solidFill>
                  <a:schemeClr val="dk1"/>
                </a:solidFill>
                <a:latin typeface="Georgia"/>
                <a:ea typeface="Georgia"/>
                <a:cs typeface="Georgia"/>
                <a:sym typeface="Georgia"/>
              </a:rPr>
              <a:t> </a:t>
            </a:r>
            <a:r>
              <a:rPr lang="en" sz="1700" b="0" i="0" u="none" strike="noStrike" cap="none">
                <a:solidFill>
                  <a:schemeClr val="accent2"/>
                </a:solidFill>
                <a:latin typeface="Georgia"/>
                <a:ea typeface="Georgia"/>
                <a:cs typeface="Georgia"/>
                <a:sym typeface="Georgia"/>
              </a:rPr>
              <a:t>salaries</a:t>
            </a:r>
            <a:endParaRPr sz="1000" b="0" i="0" u="none" strike="noStrike" cap="none">
              <a:solidFill>
                <a:schemeClr val="accent2"/>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br>
              <a:rPr lang="en" sz="1400" b="0" i="0" u="none" strike="noStrike" cap="none">
                <a:solidFill>
                  <a:srgbClr val="000000"/>
                </a:solidFill>
                <a:latin typeface="Georgia"/>
                <a:ea typeface="Georgia"/>
                <a:cs typeface="Georgia"/>
                <a:sym typeface="Georgia"/>
              </a:rPr>
            </a:br>
            <a:r>
              <a:rPr lang="en" sz="1400">
                <a:latin typeface="Georgia"/>
                <a:ea typeface="Georgia"/>
                <a:cs typeface="Georgia"/>
                <a:sym typeface="Georgia"/>
              </a:rPr>
              <a:t>“</a:t>
            </a:r>
            <a:r>
              <a:rPr lang="en" sz="1100">
                <a:solidFill>
                  <a:schemeClr val="dk1"/>
                </a:solidFill>
                <a:latin typeface="Georgia"/>
                <a:ea typeface="Georgia"/>
                <a:cs typeface="Georgia"/>
                <a:sym typeface="Georgia"/>
              </a:rPr>
              <a:t>Return the records that exist in Table 1 but not in Table 2.”</a:t>
            </a:r>
            <a:br>
              <a:rPr lang="en" sz="1400" b="0" i="0" u="none" strike="noStrike" cap="none">
                <a:solidFill>
                  <a:srgbClr val="000000"/>
                </a:solidFill>
                <a:latin typeface="Georgia"/>
                <a:ea typeface="Georgia"/>
                <a:cs typeface="Georgia"/>
                <a:sym typeface="Georgia"/>
              </a:rPr>
            </a:br>
            <a:endParaRPr sz="1400" b="0" i="0" u="none" strike="noStrike" cap="none">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chemeClr val="dk1"/>
              </a:buClr>
              <a:buSzPts val="1000"/>
              <a:buFont typeface="Roboto Mono"/>
              <a:buNone/>
            </a:pPr>
            <a:r>
              <a:rPr lang="en" sz="1700" b="0" i="0" u="none" strike="noStrike" cap="none">
                <a:solidFill>
                  <a:schemeClr val="dk1"/>
                </a:solidFill>
                <a:latin typeface="Roboto Mono"/>
                <a:ea typeface="Roboto Mono"/>
                <a:cs typeface="Roboto Mono"/>
                <a:sym typeface="Roboto Mono"/>
              </a:rPr>
              <a:t>SELECT</a:t>
            </a:r>
            <a:r>
              <a:rPr lang="en" sz="1700" b="0" i="0" u="none" strike="noStrike" cap="none">
                <a:solidFill>
                  <a:schemeClr val="dk1"/>
                </a:solidFill>
                <a:latin typeface="Georgia"/>
                <a:ea typeface="Georgia"/>
                <a:cs typeface="Georgia"/>
                <a:sym typeface="Georgia"/>
              </a:rPr>
              <a:t> * </a:t>
            </a:r>
            <a:r>
              <a:rPr lang="en" sz="1700" b="0" i="0" u="none" strike="noStrike" cap="none">
                <a:solidFill>
                  <a:schemeClr val="dk1"/>
                </a:solidFill>
                <a:latin typeface="Roboto Mono"/>
                <a:ea typeface="Roboto Mono"/>
                <a:cs typeface="Roboto Mono"/>
                <a:sym typeface="Roboto Mono"/>
              </a:rPr>
              <a:t>FROM</a:t>
            </a:r>
            <a:r>
              <a:rPr lang="en" sz="1700" b="0" i="0" u="none" strike="noStrike" cap="none">
                <a:solidFill>
                  <a:schemeClr val="dk1"/>
                </a:solidFill>
                <a:latin typeface="Georgia"/>
                <a:ea typeface="Georgia"/>
                <a:cs typeface="Georgia"/>
                <a:sym typeface="Georgia"/>
              </a:rPr>
              <a:t> </a:t>
            </a:r>
            <a:r>
              <a:rPr lang="en" sz="1700" b="0" i="0" u="none" strike="noStrike" cap="none">
                <a:solidFill>
                  <a:schemeClr val="accent2"/>
                </a:solidFill>
                <a:latin typeface="Georgia"/>
                <a:ea typeface="Georgia"/>
                <a:cs typeface="Georgia"/>
                <a:sym typeface="Georgia"/>
              </a:rPr>
              <a:t>salaries</a:t>
            </a:r>
            <a:endParaRPr sz="1000" b="0" i="0" u="none" strike="noStrike" cap="none">
              <a:solidFill>
                <a:schemeClr val="accent2"/>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000"/>
              <a:buFont typeface="Roboto Mono"/>
              <a:buNone/>
            </a:pPr>
            <a:r>
              <a:rPr lang="en" sz="1700" b="0" i="0" u="none" strike="noStrike" cap="none">
                <a:solidFill>
                  <a:srgbClr val="7A1743"/>
                </a:solidFill>
                <a:latin typeface="Roboto Mono"/>
                <a:ea typeface="Roboto Mono"/>
                <a:cs typeface="Roboto Mono"/>
                <a:sym typeface="Roboto Mono"/>
              </a:rPr>
              <a:t>EXCEPT</a:t>
            </a:r>
            <a:endParaRPr sz="10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000"/>
              <a:buFont typeface="Roboto Mono"/>
              <a:buNone/>
            </a:pPr>
            <a:r>
              <a:rPr lang="en" sz="1700" b="0" i="0" u="none" strike="noStrike" cap="none">
                <a:solidFill>
                  <a:schemeClr val="dk1"/>
                </a:solidFill>
                <a:latin typeface="Roboto Mono"/>
                <a:ea typeface="Roboto Mono"/>
                <a:cs typeface="Roboto Mono"/>
                <a:sym typeface="Roboto Mono"/>
              </a:rPr>
              <a:t>SELECT</a:t>
            </a:r>
            <a:r>
              <a:rPr lang="en" sz="1700" b="0" i="0" u="none" strike="noStrike" cap="none">
                <a:solidFill>
                  <a:schemeClr val="dk1"/>
                </a:solidFill>
                <a:latin typeface="Georgia"/>
                <a:ea typeface="Georgia"/>
                <a:cs typeface="Georgia"/>
                <a:sym typeface="Georgia"/>
              </a:rPr>
              <a:t> * </a:t>
            </a:r>
            <a:r>
              <a:rPr lang="en" sz="1700" b="0" i="0" u="none" strike="noStrike" cap="none">
                <a:solidFill>
                  <a:schemeClr val="dk1"/>
                </a:solidFill>
                <a:latin typeface="Roboto Mono"/>
                <a:ea typeface="Roboto Mono"/>
                <a:cs typeface="Roboto Mono"/>
                <a:sym typeface="Roboto Mono"/>
              </a:rPr>
              <a:t>FROM</a:t>
            </a:r>
            <a:r>
              <a:rPr lang="en" sz="1700" b="0" i="0" u="none" strike="noStrike" cap="none">
                <a:solidFill>
                  <a:schemeClr val="dk1"/>
                </a:solidFill>
                <a:latin typeface="Georgia"/>
                <a:ea typeface="Georgia"/>
                <a:cs typeface="Georgia"/>
                <a:sym typeface="Georgia"/>
              </a:rPr>
              <a:t> </a:t>
            </a:r>
            <a:r>
              <a:rPr lang="en" sz="1700" b="0" i="0" u="none" strike="noStrike" cap="none">
                <a:solidFill>
                  <a:schemeClr val="accent1"/>
                </a:solidFill>
                <a:latin typeface="Georgia"/>
                <a:ea typeface="Georgia"/>
                <a:cs typeface="Georgia"/>
                <a:sym typeface="Georgia"/>
              </a:rPr>
              <a:t>employees</a:t>
            </a:r>
            <a:endParaRPr sz="1000" b="0" i="0" u="none" strike="noStrike" cap="none">
              <a:solidFill>
                <a:schemeClr val="accent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endParaRPr sz="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endParaRPr sz="1300" b="1" i="0" u="none" strike="noStrike" cap="none">
              <a:solidFill>
                <a:srgbClr val="000000"/>
              </a:solidFill>
              <a:latin typeface="Arial"/>
              <a:ea typeface="Arial"/>
              <a:cs typeface="Arial"/>
              <a:sym typeface="Arial"/>
            </a:endParaRPr>
          </a:p>
          <a:p>
            <a:pPr marL="0" lvl="0" indent="0" rtl="0">
              <a:lnSpc>
                <a:spcPct val="120000"/>
              </a:lnSpc>
              <a:spcBef>
                <a:spcPts val="0"/>
              </a:spcBef>
              <a:spcAft>
                <a:spcPts val="0"/>
              </a:spcAft>
              <a:buClr>
                <a:schemeClr val="dk1"/>
              </a:buClr>
              <a:buSzPts val="1000"/>
              <a:buFont typeface="Arial"/>
              <a:buNone/>
            </a:pPr>
            <a:r>
              <a:rPr lang="en" sz="1400">
                <a:solidFill>
                  <a:schemeClr val="dk1"/>
                </a:solidFill>
                <a:latin typeface="Georgia"/>
                <a:ea typeface="Georgia"/>
                <a:cs typeface="Georgia"/>
                <a:sym typeface="Georgia"/>
              </a:rPr>
              <a:t>“</a:t>
            </a:r>
            <a:r>
              <a:rPr lang="en" sz="1100">
                <a:solidFill>
                  <a:schemeClr val="dk1"/>
                </a:solidFill>
                <a:latin typeface="Georgia"/>
                <a:ea typeface="Georgia"/>
                <a:cs typeface="Georgia"/>
                <a:sym typeface="Georgia"/>
              </a:rPr>
              <a:t>Return the records that exist in Table 2 but not in Table 1.”</a:t>
            </a:r>
            <a:endParaRPr sz="13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600" b="0" i="0" u="none" strike="noStrike" cap="none">
              <a:solidFill>
                <a:srgbClr val="000000"/>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SzPts val="1000"/>
              <a:buFont typeface="Arial"/>
              <a:buNone/>
            </a:pPr>
            <a:endParaRPr sz="2000" b="0" i="0" u="none" strike="noStrike" cap="none">
              <a:solidFill>
                <a:srgbClr val="000000"/>
              </a:solidFill>
              <a:latin typeface="Georgia"/>
              <a:ea typeface="Georgia"/>
              <a:cs typeface="Georgia"/>
              <a:sym typeface="Georgia"/>
            </a:endParaRPr>
          </a:p>
        </p:txBody>
      </p:sp>
      <p:pic>
        <p:nvPicPr>
          <p:cNvPr id="733" name="Google Shape;733;p84" descr="right exception.png"/>
          <p:cNvPicPr preferRelativeResize="0"/>
          <p:nvPr/>
        </p:nvPicPr>
        <p:blipFill rotWithShape="1">
          <a:blip r:embed="rId3">
            <a:alphaModFix/>
          </a:blip>
          <a:srcRect/>
          <a:stretch/>
        </p:blipFill>
        <p:spPr>
          <a:xfrm>
            <a:off x="3285477" y="2913720"/>
            <a:ext cx="5130604" cy="951637"/>
          </a:xfrm>
          <a:prstGeom prst="rect">
            <a:avLst/>
          </a:prstGeom>
          <a:noFill/>
          <a:ln>
            <a:noFill/>
          </a:ln>
        </p:spPr>
      </p:pic>
      <p:pic>
        <p:nvPicPr>
          <p:cNvPr id="734" name="Google Shape;734;p84" descr="exception.png"/>
          <p:cNvPicPr preferRelativeResize="0"/>
          <p:nvPr/>
        </p:nvPicPr>
        <p:blipFill rotWithShape="1">
          <a:blip r:embed="rId4">
            <a:alphaModFix/>
          </a:blip>
          <a:srcRect/>
          <a:stretch/>
        </p:blipFill>
        <p:spPr>
          <a:xfrm>
            <a:off x="3311927" y="1184406"/>
            <a:ext cx="5077693" cy="905870"/>
          </a:xfrm>
          <a:prstGeom prst="rect">
            <a:avLst/>
          </a:prstGeom>
          <a:noFill/>
          <a:ln>
            <a:noFill/>
          </a:ln>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5"/>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pgAdmin EXCEPT FUNCTION</a:t>
            </a:r>
            <a:endParaRPr sz="1000" b="0" i="0" u="none" strike="noStrike" cap="none">
              <a:solidFill>
                <a:srgbClr val="000000"/>
              </a:solidFill>
              <a:latin typeface="Arial"/>
              <a:ea typeface="Arial"/>
              <a:cs typeface="Arial"/>
              <a:sym typeface="Arial"/>
            </a:endParaRPr>
          </a:p>
        </p:txBody>
      </p:sp>
      <p:pic>
        <p:nvPicPr>
          <p:cNvPr id="740" name="Google Shape;740;p85"/>
          <p:cNvPicPr preferRelativeResize="0"/>
          <p:nvPr/>
        </p:nvPicPr>
        <p:blipFill rotWithShape="1">
          <a:blip r:embed="rId3">
            <a:alphaModFix/>
          </a:blip>
          <a:srcRect/>
          <a:stretch/>
        </p:blipFill>
        <p:spPr>
          <a:xfrm>
            <a:off x="7982091" y="4353296"/>
            <a:ext cx="628619" cy="649320"/>
          </a:xfrm>
          <a:prstGeom prst="rect">
            <a:avLst/>
          </a:prstGeom>
          <a:noFill/>
          <a:ln>
            <a:noFill/>
          </a:ln>
        </p:spPr>
      </p:pic>
      <p:sp>
        <p:nvSpPr>
          <p:cNvPr id="741" name="Google Shape;741;p85"/>
          <p:cNvSpPr/>
          <p:nvPr/>
        </p:nvSpPr>
        <p:spPr>
          <a:xfrm>
            <a:off x="446475" y="979901"/>
            <a:ext cx="8164200" cy="3008100"/>
          </a:xfrm>
          <a:prstGeom prst="rect">
            <a:avLst/>
          </a:prstGeom>
          <a:noFill/>
          <a:ln>
            <a:noFill/>
          </a:ln>
        </p:spPr>
        <p:txBody>
          <a:bodyPr spcFirstLastPara="1" wrap="square" lIns="0" tIns="0" rIns="0" bIns="25675" anchor="ctr" anchorCtr="0">
            <a:noAutofit/>
          </a:bodyPr>
          <a:lstStyle/>
          <a:p>
            <a:pPr marL="0" marR="0" lvl="0" indent="0" algn="l" rtl="0">
              <a:lnSpc>
                <a:spcPct val="100000"/>
              </a:lnSpc>
              <a:spcBef>
                <a:spcPts val="0"/>
              </a:spcBef>
              <a:spcAft>
                <a:spcPts val="0"/>
              </a:spcAft>
              <a:buClr>
                <a:srgbClr val="333333"/>
              </a:buClr>
              <a:buSzPts val="1400"/>
              <a:buFont typeface="Helvetica Neue"/>
              <a:buNone/>
            </a:pPr>
            <a:r>
              <a:rPr lang="en" sz="1400" b="0" i="0" u="none" strike="noStrike" cap="none">
                <a:solidFill>
                  <a:srgbClr val="000000"/>
                </a:solidFill>
                <a:latin typeface="Georgia"/>
                <a:ea typeface="Georgia"/>
                <a:cs typeface="Georgia"/>
                <a:sym typeface="Georgia"/>
              </a:rPr>
              <a:t>Next, let's look at an example of an </a:t>
            </a:r>
            <a:r>
              <a:rPr lang="en" sz="1400" b="0" i="0" u="none" strike="noStrike" cap="none">
                <a:solidFill>
                  <a:srgbClr val="7A1743"/>
                </a:solidFill>
                <a:latin typeface="Roboto Mono"/>
                <a:ea typeface="Roboto Mono"/>
                <a:cs typeface="Roboto Mono"/>
                <a:sym typeface="Roboto Mono"/>
              </a:rPr>
              <a:t>EXCEPT</a:t>
            </a:r>
            <a:r>
              <a:rPr lang="en" sz="1400" b="0" i="0" u="none" strike="noStrike" cap="none">
                <a:solidFill>
                  <a:srgbClr val="000000"/>
                </a:solidFill>
                <a:latin typeface="Georgia"/>
                <a:ea typeface="Georgia"/>
                <a:cs typeface="Georgia"/>
                <a:sym typeface="Georgia"/>
              </a:rPr>
              <a:t> query in PostgreSQL that returns more than one column:</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Georgia"/>
              <a:ea typeface="Georgia"/>
              <a:cs typeface="Georgia"/>
              <a:sym typeface="Georgia"/>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000000"/>
                </a:solidFill>
                <a:latin typeface="Roboto Mono"/>
                <a:ea typeface="Roboto Mono"/>
                <a:cs typeface="Roboto Mono"/>
                <a:sym typeface="Roboto Mono"/>
              </a:rPr>
              <a:t>SELECT contact_id, last_name, first_name </a:t>
            </a:r>
            <a:endParaRPr sz="1400" b="0" i="0" u="none" strike="noStrike" cap="none">
              <a:solidFill>
                <a:srgbClr val="000000"/>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000000"/>
                </a:solidFill>
                <a:latin typeface="Roboto Mono"/>
                <a:ea typeface="Roboto Mono"/>
                <a:cs typeface="Roboto Mono"/>
                <a:sym typeface="Roboto Mono"/>
              </a:rPr>
              <a:t>FROM </a:t>
            </a:r>
            <a:r>
              <a:rPr lang="en" sz="1400" b="0" i="0" u="none" strike="noStrike" cap="none">
                <a:solidFill>
                  <a:srgbClr val="38761D"/>
                </a:solidFill>
                <a:latin typeface="Roboto Mono"/>
                <a:ea typeface="Roboto Mono"/>
                <a:cs typeface="Roboto Mono"/>
                <a:sym typeface="Roboto Mono"/>
              </a:rPr>
              <a:t>contacts</a:t>
            </a:r>
            <a:r>
              <a:rPr lang="en" sz="1400" b="0" i="0" u="none" strike="noStrike" cap="none">
                <a:solidFill>
                  <a:srgbClr val="000000"/>
                </a:solidFill>
                <a:latin typeface="Roboto Mono"/>
                <a:ea typeface="Roboto Mono"/>
                <a:cs typeface="Roboto Mono"/>
                <a:sym typeface="Roboto Mono"/>
              </a:rPr>
              <a:t> </a:t>
            </a:r>
            <a:endParaRPr sz="1400" b="0" i="0" u="none" strike="noStrike" cap="none">
              <a:solidFill>
                <a:srgbClr val="000000"/>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000000"/>
                </a:solidFill>
                <a:latin typeface="Roboto Mono"/>
                <a:ea typeface="Roboto Mono"/>
                <a:cs typeface="Roboto Mono"/>
                <a:sym typeface="Roboto Mono"/>
              </a:rPr>
              <a:t>WHERE last_name = 'Anderson' </a:t>
            </a:r>
            <a:endParaRPr sz="1400" b="0" i="0" u="none" strike="noStrike" cap="none">
              <a:solidFill>
                <a:srgbClr val="000000"/>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7A1743"/>
                </a:solidFill>
                <a:latin typeface="Roboto Mono"/>
                <a:ea typeface="Roboto Mono"/>
                <a:cs typeface="Roboto Mono"/>
                <a:sym typeface="Roboto Mono"/>
              </a:rPr>
              <a:t>EXCEPT</a:t>
            </a:r>
            <a:r>
              <a:rPr lang="en" sz="1400" b="0" i="0" u="none" strike="noStrike" cap="none">
                <a:solidFill>
                  <a:srgbClr val="000000"/>
                </a:solidFill>
                <a:latin typeface="Roboto Mono"/>
                <a:ea typeface="Roboto Mono"/>
                <a:cs typeface="Roboto Mono"/>
                <a:sym typeface="Roboto Mono"/>
              </a:rPr>
              <a:t> </a:t>
            </a:r>
            <a:endParaRPr sz="1400" b="0" i="0" u="none" strike="noStrike" cap="none">
              <a:solidFill>
                <a:srgbClr val="000000"/>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000000"/>
                </a:solidFill>
                <a:latin typeface="Roboto Mono"/>
                <a:ea typeface="Roboto Mono"/>
                <a:cs typeface="Roboto Mono"/>
                <a:sym typeface="Roboto Mono"/>
              </a:rPr>
              <a:t>SELECT customer_id, last_name, first_name </a:t>
            </a:r>
            <a:endParaRPr sz="1400" b="0" i="0" u="none" strike="noStrike" cap="none">
              <a:solidFill>
                <a:srgbClr val="000000"/>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000000"/>
                </a:solidFill>
                <a:latin typeface="Roboto Mono"/>
                <a:ea typeface="Roboto Mono"/>
                <a:cs typeface="Roboto Mono"/>
                <a:sym typeface="Roboto Mono"/>
              </a:rPr>
              <a:t>FROM </a:t>
            </a:r>
            <a:r>
              <a:rPr lang="en" sz="1400" b="0" i="0" u="none" strike="noStrike" cap="none">
                <a:solidFill>
                  <a:srgbClr val="02498C"/>
                </a:solidFill>
                <a:latin typeface="Roboto Mono"/>
                <a:ea typeface="Roboto Mono"/>
                <a:cs typeface="Roboto Mono"/>
                <a:sym typeface="Roboto Mono"/>
              </a:rPr>
              <a:t>customers</a:t>
            </a:r>
            <a:endParaRPr sz="1400" b="0" i="0" u="none" strike="noStrike" cap="none">
              <a:solidFill>
                <a:srgbClr val="02498C"/>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333333"/>
              </a:buClr>
              <a:buSzPts val="1400"/>
              <a:buFont typeface="Roboto Mono"/>
              <a:buNone/>
            </a:pPr>
            <a:r>
              <a:rPr lang="en" sz="1400" b="0" i="0" u="none" strike="noStrike" cap="none">
                <a:solidFill>
                  <a:srgbClr val="000000"/>
                </a:solidFill>
                <a:latin typeface="Roboto Mono"/>
                <a:ea typeface="Roboto Mono"/>
                <a:cs typeface="Roboto Mono"/>
                <a:sym typeface="Roboto Mono"/>
              </a:rPr>
              <a:t>WHERE customer_id &lt; 99;</a:t>
            </a:r>
            <a:endParaRPr sz="14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333333"/>
              </a:buClr>
              <a:buSzPts val="1400"/>
              <a:buFont typeface="Helvetica Neue"/>
              <a:buNone/>
            </a:pPr>
            <a:r>
              <a:rPr lang="en" sz="1400" b="0" i="0" u="none" strike="noStrike" cap="none">
                <a:solidFill>
                  <a:srgbClr val="000000"/>
                </a:solidFill>
                <a:latin typeface="Georgia"/>
                <a:ea typeface="Georgia"/>
                <a:cs typeface="Georgia"/>
                <a:sym typeface="Georgia"/>
              </a:rPr>
              <a:t>In this </a:t>
            </a:r>
            <a:r>
              <a:rPr lang="en" sz="1400" b="0" i="0" u="none" strike="noStrike" cap="none">
                <a:solidFill>
                  <a:srgbClr val="7A1743"/>
                </a:solidFill>
                <a:latin typeface="Roboto Mono"/>
                <a:ea typeface="Roboto Mono"/>
                <a:cs typeface="Roboto Mono"/>
                <a:sym typeface="Roboto Mono"/>
              </a:rPr>
              <a:t>EXCEPT</a:t>
            </a:r>
            <a:r>
              <a:rPr lang="en" sz="1400" b="0" i="0" u="none" strike="noStrike" cap="none">
                <a:solidFill>
                  <a:srgbClr val="000000"/>
                </a:solidFill>
                <a:latin typeface="Georgia"/>
                <a:ea typeface="Georgia"/>
                <a:cs typeface="Georgia"/>
                <a:sym typeface="Georgia"/>
              </a:rPr>
              <a:t> example, the query will return the records in the </a:t>
            </a:r>
            <a:r>
              <a:rPr lang="en" sz="1400" b="0" i="0" u="none" strike="noStrike" cap="none">
                <a:solidFill>
                  <a:srgbClr val="38761D"/>
                </a:solidFill>
                <a:latin typeface="Georgia"/>
                <a:ea typeface="Georgia"/>
                <a:cs typeface="Georgia"/>
                <a:sym typeface="Georgia"/>
              </a:rPr>
              <a:t>contacts</a:t>
            </a:r>
            <a:r>
              <a:rPr lang="en" sz="1400" b="0" i="0" u="none" strike="noStrike" cap="none">
                <a:solidFill>
                  <a:srgbClr val="000000"/>
                </a:solidFill>
                <a:latin typeface="Georgia"/>
                <a:ea typeface="Georgia"/>
                <a:cs typeface="Georgia"/>
                <a:sym typeface="Georgia"/>
              </a:rPr>
              <a:t> table with any values from contact_id, last_name, and first_name value that </a:t>
            </a:r>
            <a:r>
              <a:rPr lang="en" sz="1400" b="1" i="1" u="none" strike="noStrike" cap="none">
                <a:solidFill>
                  <a:srgbClr val="000000"/>
                </a:solidFill>
                <a:latin typeface="Georgia"/>
                <a:ea typeface="Georgia"/>
                <a:cs typeface="Georgia"/>
                <a:sym typeface="Georgia"/>
              </a:rPr>
              <a:t>do not match</a:t>
            </a:r>
            <a:r>
              <a:rPr lang="en" sz="1400" b="0" i="0" u="none" strike="noStrike" cap="none">
                <a:solidFill>
                  <a:srgbClr val="000000"/>
                </a:solidFill>
                <a:latin typeface="Georgia"/>
                <a:ea typeface="Georgia"/>
                <a:cs typeface="Georgia"/>
                <a:sym typeface="Georgia"/>
              </a:rPr>
              <a:t> the customer_id, last_name, and first_name values in the </a:t>
            </a:r>
            <a:r>
              <a:rPr lang="en" sz="1400" b="0" i="0" u="none" strike="noStrike" cap="none">
                <a:solidFill>
                  <a:srgbClr val="02498C"/>
                </a:solidFill>
                <a:latin typeface="Georgia"/>
                <a:ea typeface="Georgia"/>
                <a:cs typeface="Georgia"/>
                <a:sym typeface="Georgia"/>
              </a:rPr>
              <a:t>customers</a:t>
            </a:r>
            <a:r>
              <a:rPr lang="en" sz="1400" b="0" i="0" u="none" strike="noStrike" cap="none">
                <a:solidFill>
                  <a:srgbClr val="000000"/>
                </a:solidFill>
                <a:latin typeface="Georgia"/>
                <a:ea typeface="Georgia"/>
                <a:cs typeface="Georgia"/>
                <a:sym typeface="Georgia"/>
              </a:rPr>
              <a:t> table.</a:t>
            </a:r>
            <a:endParaRPr sz="1400" b="0" i="0" u="none" strike="noStrike" cap="none">
              <a:solidFill>
                <a:srgbClr val="000000"/>
              </a:solidFill>
              <a:latin typeface="Georgia"/>
              <a:ea typeface="Georgia"/>
              <a:cs typeface="Georgia"/>
              <a:sym typeface="Georgia"/>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8"/>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OPENING: LAST SESSION RECAP</a:t>
            </a:r>
            <a:endParaRPr sz="1000" b="0" i="0" u="none" strike="noStrike" cap="none">
              <a:solidFill>
                <a:srgbClr val="000000"/>
              </a:solidFill>
              <a:latin typeface="Arial"/>
              <a:ea typeface="Arial"/>
              <a:cs typeface="Arial"/>
              <a:sym typeface="Arial"/>
            </a:endParaRPr>
          </a:p>
        </p:txBody>
      </p:sp>
      <p:sp>
        <p:nvSpPr>
          <p:cNvPr id="553" name="Google Shape;553;p68"/>
          <p:cNvSpPr txBox="1">
            <a:spLocks noGrp="1"/>
          </p:cNvSpPr>
          <p:nvPr>
            <p:ph type="body" idx="1"/>
          </p:nvPr>
        </p:nvSpPr>
        <p:spPr>
          <a:xfrm>
            <a:off x="446489" y="910563"/>
            <a:ext cx="8250900" cy="2683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Let’s review the following questions from our previous class:</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What’s the difference between a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and a </a:t>
            </a:r>
            <a:r>
              <a:rPr lang="en" sz="1800" b="0" i="0" u="none" strike="noStrike" cap="none">
                <a:solidFill>
                  <a:srgbClr val="7A1743"/>
                </a:solidFill>
                <a:latin typeface="Roboto Mono"/>
                <a:ea typeface="Roboto Mono"/>
                <a:cs typeface="Roboto Mono"/>
                <a:sym typeface="Roboto Mono"/>
              </a:rPr>
              <a:t>UNION</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What Excel function is similar to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How do aliases work with </a:t>
            </a:r>
            <a:r>
              <a:rPr lang="en" sz="1800" b="0" i="0" u="none" strike="noStrike" cap="none">
                <a:solidFill>
                  <a:srgbClr val="7A1743"/>
                </a:solidFill>
                <a:latin typeface="Roboto Mono"/>
                <a:ea typeface="Roboto Mono"/>
                <a:cs typeface="Roboto Mono"/>
                <a:sym typeface="Roboto Mono"/>
              </a:rPr>
              <a:t>JOINS</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406400" marR="0" lvl="1" indent="0" algn="l" rtl="0">
              <a:lnSpc>
                <a:spcPct val="120000"/>
              </a:lnSpc>
              <a:spcBef>
                <a:spcPts val="0"/>
              </a:spcBef>
              <a:spcAft>
                <a:spcPts val="0"/>
              </a:spcAft>
              <a:buClr>
                <a:schemeClr val="dk1"/>
              </a:buClr>
              <a:buSzPts val="1000"/>
              <a:buFont typeface="Merriweather Sans"/>
              <a:buNone/>
            </a:pPr>
            <a:endParaRPr sz="1800" b="0" i="0" u="none" strike="noStrike" cap="none">
              <a:solidFill>
                <a:schemeClr val="dk1"/>
              </a:solidFill>
              <a:latin typeface="Georgia"/>
              <a:ea typeface="Georgia"/>
              <a:cs typeface="Georgia"/>
              <a:sym typeface="Georgia"/>
            </a:endParaRPr>
          </a:p>
          <a:p>
            <a:pPr marL="317500" marR="0" lvl="0" indent="0" algn="l" rtl="0">
              <a:lnSpc>
                <a:spcPct val="120000"/>
              </a:lnSpc>
              <a:spcBef>
                <a:spcPts val="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pic>
        <p:nvPicPr>
          <p:cNvPr id="554" name="Google Shape;554;p68" descr="Use a union to combine rows"/>
          <p:cNvPicPr preferRelativeResize="0"/>
          <p:nvPr/>
        </p:nvPicPr>
        <p:blipFill rotWithShape="1">
          <a:blip r:embed="rId3">
            <a:alphaModFix/>
          </a:blip>
          <a:srcRect/>
          <a:stretch/>
        </p:blipFill>
        <p:spPr>
          <a:xfrm>
            <a:off x="1014144" y="3093253"/>
            <a:ext cx="3137239" cy="1833123"/>
          </a:xfrm>
          <a:prstGeom prst="rect">
            <a:avLst/>
          </a:prstGeom>
          <a:noFill/>
          <a:ln>
            <a:noFill/>
          </a:ln>
        </p:spPr>
      </p:pic>
      <p:sp>
        <p:nvSpPr>
          <p:cNvPr id="555" name="Google Shape;555;p68"/>
          <p:cNvSpPr/>
          <p:nvPr/>
        </p:nvSpPr>
        <p:spPr>
          <a:xfrm>
            <a:off x="1650559" y="4289466"/>
            <a:ext cx="972300" cy="3684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 sz="2000" b="1" i="0" u="none" strike="noStrike" cap="none">
                <a:solidFill>
                  <a:srgbClr val="000000"/>
                </a:solidFill>
                <a:latin typeface="Oswald"/>
                <a:ea typeface="Oswald"/>
                <a:cs typeface="Oswald"/>
                <a:sym typeface="Oswald"/>
              </a:rPr>
              <a:t>UNIONs</a:t>
            </a:r>
            <a:endParaRPr sz="1300" b="0" i="0" u="none" strike="noStrike" cap="none">
              <a:solidFill>
                <a:srgbClr val="000000"/>
              </a:solidFill>
              <a:latin typeface="Arial"/>
              <a:ea typeface="Arial"/>
              <a:cs typeface="Arial"/>
              <a:sym typeface="Arial"/>
            </a:endParaRPr>
          </a:p>
        </p:txBody>
      </p:sp>
      <p:grpSp>
        <p:nvGrpSpPr>
          <p:cNvPr id="556" name="Google Shape;556;p68"/>
          <p:cNvGrpSpPr/>
          <p:nvPr/>
        </p:nvGrpSpPr>
        <p:grpSpPr>
          <a:xfrm>
            <a:off x="4793770" y="3093008"/>
            <a:ext cx="3298474" cy="1583825"/>
            <a:chOff x="6696370" y="4175791"/>
            <a:chExt cx="5385263" cy="2468171"/>
          </a:xfrm>
        </p:grpSpPr>
        <p:pic>
          <p:nvPicPr>
            <p:cNvPr id="557" name="Google Shape;557;p68" descr="Use Joins to Combine Columns"/>
            <p:cNvPicPr preferRelativeResize="0"/>
            <p:nvPr/>
          </p:nvPicPr>
          <p:blipFill rotWithShape="1">
            <a:blip r:embed="rId4">
              <a:alphaModFix/>
            </a:blip>
            <a:srcRect/>
            <a:stretch/>
          </p:blipFill>
          <p:spPr>
            <a:xfrm>
              <a:off x="6696370" y="4175791"/>
              <a:ext cx="5385263" cy="2468171"/>
            </a:xfrm>
            <a:prstGeom prst="rect">
              <a:avLst/>
            </a:prstGeom>
            <a:noFill/>
            <a:ln>
              <a:noFill/>
            </a:ln>
          </p:spPr>
        </p:pic>
        <p:sp>
          <p:nvSpPr>
            <p:cNvPr id="558" name="Google Shape;558;p68"/>
            <p:cNvSpPr txBox="1"/>
            <p:nvPr/>
          </p:nvSpPr>
          <p:spPr>
            <a:xfrm>
              <a:off x="7900742" y="6039752"/>
              <a:ext cx="1198800" cy="5742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 sz="2000" b="1" i="0" u="none" strike="noStrike" cap="none">
                  <a:solidFill>
                    <a:srgbClr val="000000"/>
                  </a:solidFill>
                  <a:latin typeface="Oswald"/>
                  <a:ea typeface="Oswald"/>
                  <a:cs typeface="Oswald"/>
                  <a:sym typeface="Oswald"/>
                </a:rPr>
                <a:t>JOINs</a:t>
              </a:r>
              <a:endParaRPr sz="10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5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6"/>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INNER, OUTER, EXCEPTION, AND CROSS JOINS</a:t>
            </a:r>
            <a:endParaRPr sz="1000" b="0" i="0" u="none" strike="noStrike" cap="none">
              <a:solidFill>
                <a:srgbClr val="000000"/>
              </a:solidFill>
              <a:latin typeface="Arial"/>
              <a:ea typeface="Arial"/>
              <a:cs typeface="Arial"/>
              <a:sym typeface="Arial"/>
            </a:endParaRPr>
          </a:p>
        </p:txBody>
      </p:sp>
      <p:sp>
        <p:nvSpPr>
          <p:cNvPr id="747" name="Google Shape;747;p86"/>
          <p:cNvSpPr txBox="1">
            <a:spLocks noGrp="1"/>
          </p:cNvSpPr>
          <p:nvPr>
            <p:ph type="body" idx="1"/>
          </p:nvPr>
        </p:nvSpPr>
        <p:spPr>
          <a:xfrm>
            <a:off x="446489" y="910563"/>
            <a:ext cx="8250900" cy="2683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000"/>
              <a:buFont typeface="Arial"/>
              <a:buNone/>
            </a:pPr>
            <a:endParaRPr sz="2000" b="0" i="0" u="none" strike="noStrike" cap="none">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2000" b="0" i="0" u="none" strike="noStrike" cap="none">
                <a:solidFill>
                  <a:schemeClr val="dk1"/>
                </a:solidFill>
                <a:latin typeface="Georgia"/>
                <a:ea typeface="Georgia"/>
                <a:cs typeface="Georgia"/>
                <a:sym typeface="Georgia"/>
              </a:rPr>
              <a:t>What type of </a:t>
            </a:r>
            <a:r>
              <a:rPr lang="en" sz="2000" b="1" i="0" u="none" strike="noStrike" cap="none">
                <a:solidFill>
                  <a:srgbClr val="7A1743"/>
                </a:solidFill>
                <a:latin typeface="Roboto Mono"/>
                <a:ea typeface="Roboto Mono"/>
                <a:cs typeface="Roboto Mono"/>
                <a:sym typeface="Roboto Mono"/>
              </a:rPr>
              <a:t>JOIN</a:t>
            </a:r>
            <a:r>
              <a:rPr lang="en" sz="2000" b="0" i="0" u="none" strike="noStrike" cap="none">
                <a:solidFill>
                  <a:schemeClr val="dk1"/>
                </a:solidFill>
                <a:latin typeface="Georgia"/>
                <a:ea typeface="Georgia"/>
                <a:cs typeface="Georgia"/>
                <a:sym typeface="Georgia"/>
              </a:rPr>
              <a:t> should you use in each of the following scenarios?</a:t>
            </a:r>
            <a:endParaRPr sz="10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endParaRPr sz="2000" b="0" i="0" u="none" strike="noStrike" cap="none">
              <a:solidFill>
                <a:schemeClr val="dk1"/>
              </a:solidFill>
              <a:latin typeface="Georgia"/>
              <a:ea typeface="Georgia"/>
              <a:cs typeface="Georgia"/>
              <a:sym typeface="Georgia"/>
            </a:endParaRPr>
          </a:p>
          <a:p>
            <a:pPr marL="457200" marR="0" lvl="0" indent="0" algn="l" rtl="0">
              <a:lnSpc>
                <a:spcPct val="120000"/>
              </a:lnSpc>
              <a:spcBef>
                <a:spcPts val="0"/>
              </a:spcBef>
              <a:spcAft>
                <a:spcPts val="0"/>
              </a:spcAft>
              <a:buClr>
                <a:srgbClr val="000000"/>
              </a:buClr>
              <a:buSzPts val="1000"/>
              <a:buFont typeface="Arial"/>
              <a:buNone/>
            </a:pPr>
            <a:r>
              <a:rPr lang="en" sz="2000" b="0" i="0" u="none" strike="noStrike" cap="none">
                <a:solidFill>
                  <a:schemeClr val="dk1"/>
                </a:solidFill>
                <a:latin typeface="Georgia"/>
                <a:ea typeface="Georgia"/>
                <a:cs typeface="Georgia"/>
                <a:sym typeface="Georgia"/>
              </a:rPr>
              <a:t>Table 1 represents the primary table:</a:t>
            </a:r>
            <a:endParaRPr sz="1000" b="0" i="0" u="none" strike="noStrike" cap="none">
              <a:solidFill>
                <a:srgbClr val="000000"/>
              </a:solidFill>
              <a:latin typeface="Arial"/>
              <a:ea typeface="Arial"/>
              <a:cs typeface="Arial"/>
              <a:sym typeface="Arial"/>
            </a:endParaRPr>
          </a:p>
          <a:p>
            <a:pPr marL="457200" marR="0" lvl="0" indent="0" algn="l" rtl="0">
              <a:lnSpc>
                <a:spcPct val="120000"/>
              </a:lnSpc>
              <a:spcBef>
                <a:spcPts val="0"/>
              </a:spcBef>
              <a:spcAft>
                <a:spcPts val="0"/>
              </a:spcAft>
              <a:buClr>
                <a:srgbClr val="000000"/>
              </a:buClr>
              <a:buSzPts val="1000"/>
              <a:buFont typeface="Arial"/>
              <a:buNone/>
            </a:pPr>
            <a:r>
              <a:rPr lang="en" sz="2000" b="0" i="0" u="none" strike="noStrike" cap="none">
                <a:solidFill>
                  <a:srgbClr val="7A1743"/>
                </a:solidFill>
                <a:latin typeface="Roboto Mono"/>
                <a:ea typeface="Roboto Mono"/>
                <a:cs typeface="Roboto Mono"/>
                <a:sym typeface="Roboto Mono"/>
              </a:rPr>
              <a:t>Table 1 =&gt; Primary =&gt; Left </a:t>
            </a:r>
            <a:r>
              <a:rPr lang="en" sz="2000">
                <a:solidFill>
                  <a:srgbClr val="7A1743"/>
                </a:solidFill>
                <a:latin typeface="Roboto Mono"/>
                <a:ea typeface="Roboto Mono"/>
                <a:cs typeface="Roboto Mono"/>
                <a:sym typeface="Roboto Mono"/>
              </a:rPr>
              <a:t>=&gt; FROM</a:t>
            </a:r>
            <a:r>
              <a:rPr lang="en" sz="2000" b="0" i="0" u="none" strike="noStrike" cap="none">
                <a:solidFill>
                  <a:schemeClr val="dk1"/>
                </a:solidFill>
                <a:latin typeface="Roboto Mono"/>
                <a:ea typeface="Roboto Mono"/>
                <a:cs typeface="Roboto Mono"/>
                <a:sym typeface="Roboto Mono"/>
              </a:rPr>
              <a:t>  </a:t>
            </a:r>
            <a:endParaRPr sz="1000" b="0" i="0" u="none" strike="noStrike" cap="none">
              <a:solidFill>
                <a:srgbClr val="000000"/>
              </a:solidFill>
              <a:latin typeface="Roboto Mono"/>
              <a:ea typeface="Roboto Mono"/>
              <a:cs typeface="Roboto Mono"/>
              <a:sym typeface="Roboto Mono"/>
            </a:endParaRPr>
          </a:p>
          <a:p>
            <a:pPr marL="0" marR="0" lvl="0" indent="0" algn="l" rtl="0">
              <a:lnSpc>
                <a:spcPct val="120000"/>
              </a:lnSpc>
              <a:spcBef>
                <a:spcPts val="0"/>
              </a:spcBef>
              <a:spcAft>
                <a:spcPts val="0"/>
              </a:spcAft>
              <a:buClr>
                <a:srgbClr val="000000"/>
              </a:buClr>
              <a:buSzPts val="1000"/>
              <a:buFont typeface="Arial"/>
              <a:buNone/>
            </a:pPr>
            <a:endParaRPr sz="2000" b="0" i="0" u="none" strike="noStrike" cap="none">
              <a:solidFill>
                <a:schemeClr val="dk1"/>
              </a:solidFill>
              <a:latin typeface="Georgia"/>
              <a:ea typeface="Georgia"/>
              <a:cs typeface="Georgia"/>
              <a:sym typeface="Georgia"/>
            </a:endParaRPr>
          </a:p>
          <a:p>
            <a:pPr marL="457200" marR="0" lvl="0" indent="0" algn="l" rtl="0">
              <a:lnSpc>
                <a:spcPct val="120000"/>
              </a:lnSpc>
              <a:spcBef>
                <a:spcPts val="0"/>
              </a:spcBef>
              <a:spcAft>
                <a:spcPts val="0"/>
              </a:spcAft>
              <a:buClr>
                <a:srgbClr val="000000"/>
              </a:buClr>
              <a:buSzPts val="1000"/>
              <a:buFont typeface="Arial"/>
              <a:buNone/>
            </a:pPr>
            <a:r>
              <a:rPr lang="en" sz="2000" b="0" i="0" u="none" strike="noStrike" cap="none">
                <a:solidFill>
                  <a:schemeClr val="dk1"/>
                </a:solidFill>
                <a:latin typeface="Georgia"/>
                <a:ea typeface="Georgia"/>
                <a:cs typeface="Georgia"/>
                <a:sym typeface="Georgia"/>
              </a:rPr>
              <a:t>Table 2 represents the secondary table: </a:t>
            </a:r>
            <a:endParaRPr sz="1000" b="0" i="0" u="none" strike="noStrike" cap="none">
              <a:solidFill>
                <a:srgbClr val="000000"/>
              </a:solidFill>
              <a:latin typeface="Arial"/>
              <a:ea typeface="Arial"/>
              <a:cs typeface="Arial"/>
              <a:sym typeface="Arial"/>
            </a:endParaRPr>
          </a:p>
          <a:p>
            <a:pPr marL="457200" marR="0" lvl="0" indent="0" algn="l" rtl="0">
              <a:lnSpc>
                <a:spcPct val="120000"/>
              </a:lnSpc>
              <a:spcBef>
                <a:spcPts val="0"/>
              </a:spcBef>
              <a:spcAft>
                <a:spcPts val="0"/>
              </a:spcAft>
              <a:buClr>
                <a:srgbClr val="000000"/>
              </a:buClr>
              <a:buSzPts val="1000"/>
              <a:buFont typeface="Arial"/>
              <a:buNone/>
            </a:pPr>
            <a:r>
              <a:rPr lang="en" sz="2000" b="0" i="0" u="none" strike="noStrike" cap="none">
                <a:solidFill>
                  <a:srgbClr val="7A1743"/>
                </a:solidFill>
                <a:latin typeface="Roboto Mono"/>
                <a:ea typeface="Roboto Mono"/>
                <a:cs typeface="Roboto Mono"/>
                <a:sym typeface="Roboto Mono"/>
              </a:rPr>
              <a:t>Table 2 =&gt; Secondary =&gt; Right </a:t>
            </a:r>
            <a:r>
              <a:rPr lang="en" sz="2000">
                <a:solidFill>
                  <a:srgbClr val="7A1743"/>
                </a:solidFill>
                <a:latin typeface="Roboto Mono"/>
                <a:ea typeface="Roboto Mono"/>
                <a:cs typeface="Roboto Mono"/>
                <a:sym typeface="Roboto Mono"/>
              </a:rPr>
              <a:t>=&gt; JOIN</a:t>
            </a:r>
            <a:endParaRPr sz="1000" b="0" i="0" u="none" strike="noStrike" cap="none">
              <a:solidFill>
                <a:srgbClr val="7A1743"/>
              </a:solidFill>
              <a:latin typeface="Roboto Mono"/>
              <a:ea typeface="Roboto Mono"/>
              <a:cs typeface="Roboto Mono"/>
              <a:sym typeface="Roboto Mono"/>
            </a:endParaRPr>
          </a:p>
          <a:p>
            <a:pPr marL="0" marR="0" lvl="0" indent="0" algn="l" rtl="0">
              <a:lnSpc>
                <a:spcPct val="100000"/>
              </a:lnSpc>
              <a:spcBef>
                <a:spcPts val="700"/>
              </a:spcBef>
              <a:spcAft>
                <a:spcPts val="0"/>
              </a:spcAft>
              <a:buClr>
                <a:srgbClr val="000000"/>
              </a:buClr>
              <a:buSzPts val="1000"/>
              <a:buFont typeface="Arial"/>
              <a:buNone/>
            </a:pPr>
            <a:endParaRPr sz="2000" b="0" i="0" u="none" strike="noStrike" cap="none">
              <a:solidFill>
                <a:srgbClr val="000000"/>
              </a:solidFill>
              <a:latin typeface="Georgia"/>
              <a:ea typeface="Georgia"/>
              <a:cs typeface="Georgia"/>
              <a:sym typeface="Georgia"/>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body" idx="1"/>
          </p:nvPr>
        </p:nvSpPr>
        <p:spPr>
          <a:xfrm>
            <a:off x="446475" y="985775"/>
            <a:ext cx="8360400" cy="39996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8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Table 1 has pending deleted items. Table 2 has item </a:t>
            </a:r>
            <a:r>
              <a:rPr lang="en" sz="1800" b="1" i="0" u="none" strike="noStrike" cap="none">
                <a:solidFill>
                  <a:schemeClr val="dk1"/>
                </a:solidFill>
                <a:latin typeface="Georgia"/>
                <a:ea typeface="Georgia"/>
                <a:cs typeface="Georgia"/>
                <a:sym typeface="Georgia"/>
              </a:rPr>
              <a:t>sales</a:t>
            </a:r>
            <a:r>
              <a:rPr lang="en" sz="1800" b="0" i="0" u="none" strike="noStrike" cap="none">
                <a:solidFill>
                  <a:schemeClr val="dk1"/>
                </a:solidFill>
                <a:latin typeface="Georgia"/>
                <a:ea typeface="Georgia"/>
                <a:cs typeface="Georgia"/>
                <a:sym typeface="Georgia"/>
              </a:rPr>
              <a:t>. You need to find all of the items that are pending deletion and have no sales data.  </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solution choice is:  </a:t>
            </a:r>
            <a:endParaRPr sz="18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000"/>
              <a:buFont typeface="Arial"/>
              <a:buNone/>
            </a:pP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Table 1 has a list of </a:t>
            </a:r>
            <a:r>
              <a:rPr lang="en" sz="1800" b="1" i="0" u="none" strike="noStrike" cap="none">
                <a:solidFill>
                  <a:schemeClr val="dk1"/>
                </a:solidFill>
                <a:latin typeface="Georgia"/>
                <a:ea typeface="Georgia"/>
                <a:cs typeface="Georgia"/>
                <a:sym typeface="Georgia"/>
              </a:rPr>
              <a:t>vendors</a:t>
            </a:r>
            <a:r>
              <a:rPr lang="en" sz="1800" b="0" i="0" u="none" strike="noStrike" cap="none">
                <a:solidFill>
                  <a:schemeClr val="dk1"/>
                </a:solidFill>
                <a:latin typeface="Georgia"/>
                <a:ea typeface="Georgia"/>
                <a:cs typeface="Georgia"/>
                <a:sym typeface="Georgia"/>
              </a:rPr>
              <a:t>. Table 2 has a list of </a:t>
            </a:r>
            <a:r>
              <a:rPr lang="en" sz="1800" b="1" i="0" u="none" strike="noStrike" cap="none">
                <a:solidFill>
                  <a:schemeClr val="dk1"/>
                </a:solidFill>
                <a:latin typeface="Georgia"/>
                <a:ea typeface="Georgia"/>
                <a:cs typeface="Georgia"/>
                <a:sym typeface="Georgia"/>
              </a:rPr>
              <a:t>addresses</a:t>
            </a:r>
            <a:r>
              <a:rPr lang="en" sz="1800" b="0" i="0" u="none" strike="noStrike" cap="none">
                <a:solidFill>
                  <a:schemeClr val="dk1"/>
                </a:solidFill>
                <a:latin typeface="Georgia"/>
                <a:ea typeface="Georgia"/>
                <a:cs typeface="Georgia"/>
                <a:sym typeface="Georgia"/>
              </a:rPr>
              <a:t> for vendors. Table 2 is missing some data. For your purposes, you want to see all of the vendor information. You also want to see all of the address information you can find, even if some of it is missing. </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solution choice is:</a:t>
            </a:r>
            <a:endParaRPr sz="1800" b="0" i="0" u="none" strike="noStrike" cap="none">
              <a:solidFill>
                <a:srgbClr val="000000"/>
              </a:solidFill>
              <a:latin typeface="Arial"/>
              <a:ea typeface="Arial"/>
              <a:cs typeface="Arial"/>
              <a:sym typeface="Arial"/>
            </a:endParaRPr>
          </a:p>
        </p:txBody>
      </p:sp>
      <p:sp>
        <p:nvSpPr>
          <p:cNvPr id="753" name="Google Shape;753;p87"/>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INNER, OUTER, EXCEPTION, AND CROSS JOINS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body" idx="1"/>
          </p:nvPr>
        </p:nvSpPr>
        <p:spPr>
          <a:xfrm>
            <a:off x="446489" y="910563"/>
            <a:ext cx="8250900" cy="2683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Table 1 has a list of </a:t>
            </a:r>
            <a:r>
              <a:rPr lang="en" sz="1800" b="1" i="0" u="none" strike="noStrike" cap="none">
                <a:solidFill>
                  <a:schemeClr val="dk1"/>
                </a:solidFill>
                <a:latin typeface="Georgia"/>
                <a:ea typeface="Georgia"/>
                <a:cs typeface="Georgia"/>
                <a:sym typeface="Georgia"/>
              </a:rPr>
              <a:t>item descriptions</a:t>
            </a:r>
            <a:r>
              <a:rPr lang="en" sz="1800" b="0" i="0" u="none" strike="noStrike" cap="none">
                <a:solidFill>
                  <a:schemeClr val="dk1"/>
                </a:solidFill>
                <a:latin typeface="Georgia"/>
                <a:ea typeface="Georgia"/>
                <a:cs typeface="Georgia"/>
                <a:sym typeface="Georgia"/>
              </a:rPr>
              <a:t>. Table 2 has a list of </a:t>
            </a:r>
            <a:r>
              <a:rPr lang="en" sz="1800" b="1" i="0" u="none" strike="noStrike" cap="none">
                <a:solidFill>
                  <a:schemeClr val="dk1"/>
                </a:solidFill>
                <a:latin typeface="Georgia"/>
                <a:ea typeface="Georgia"/>
                <a:cs typeface="Georgia"/>
                <a:sym typeface="Georgia"/>
              </a:rPr>
              <a:t>item sales</a:t>
            </a:r>
            <a:r>
              <a:rPr lang="en" sz="1800" b="0" i="0" u="none" strike="noStrike" cap="none">
                <a:solidFill>
                  <a:schemeClr val="dk1"/>
                </a:solidFill>
                <a:latin typeface="Georgia"/>
                <a:ea typeface="Georgia"/>
                <a:cs typeface="Georgia"/>
                <a:sym typeface="Georgia"/>
              </a:rPr>
              <a:t>. Table 1 is missing some data. For your purposes, you want to see all of the item sales information. You also want to see all of the item description information, even if some descriptions are missing. </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solution choice is: </a:t>
            </a:r>
            <a:endParaRPr sz="1800" b="0" i="0" u="none" strike="noStrike" cap="none">
              <a:solidFill>
                <a:srgbClr val="000000"/>
              </a:solidFill>
              <a:latin typeface="Arial"/>
              <a:ea typeface="Arial"/>
              <a:cs typeface="Arial"/>
              <a:sym typeface="Arial"/>
            </a:endParaRPr>
          </a:p>
          <a:p>
            <a:pPr marL="927100" marR="0" lvl="2" indent="-152400" algn="l" rtl="0">
              <a:lnSpc>
                <a:spcPct val="120000"/>
              </a:lnSpc>
              <a:spcBef>
                <a:spcPts val="800"/>
              </a:spcBef>
              <a:spcAft>
                <a:spcPts val="0"/>
              </a:spcAft>
              <a:buClr>
                <a:schemeClr val="dk1"/>
              </a:buClr>
              <a:buSzPts val="600"/>
              <a:buFont typeface="Georgia"/>
              <a:buNone/>
            </a:pPr>
            <a:endParaRPr sz="1800" b="0" i="0" u="none" strike="noStrike" cap="none">
              <a:solidFill>
                <a:schemeClr val="dk1"/>
              </a:solidFill>
              <a:latin typeface="Georgia"/>
              <a:ea typeface="Georgia"/>
              <a:cs typeface="Georgia"/>
              <a:sym typeface="Georgia"/>
            </a:endParaRPr>
          </a:p>
          <a:p>
            <a:pPr marL="0" marR="0" lvl="0" indent="0" algn="l" rtl="0">
              <a:lnSpc>
                <a:spcPct val="120000"/>
              </a:lnSpc>
              <a:spcBef>
                <a:spcPts val="8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Table 1 has </a:t>
            </a:r>
            <a:r>
              <a:rPr lang="en" sz="1800" b="1" i="0" u="none" strike="noStrike" cap="none">
                <a:solidFill>
                  <a:schemeClr val="dk1"/>
                </a:solidFill>
                <a:latin typeface="Georgia"/>
                <a:ea typeface="Georgia"/>
                <a:cs typeface="Georgia"/>
                <a:sym typeface="Georgia"/>
              </a:rPr>
              <a:t>item sales</a:t>
            </a:r>
            <a:r>
              <a:rPr lang="en" sz="1800" b="0" i="0" u="none" strike="noStrike" cap="none">
                <a:solidFill>
                  <a:schemeClr val="dk1"/>
                </a:solidFill>
                <a:latin typeface="Georgia"/>
                <a:ea typeface="Georgia"/>
                <a:cs typeface="Georgia"/>
                <a:sym typeface="Georgia"/>
              </a:rPr>
              <a:t>. Table 2 has pending </a:t>
            </a:r>
            <a:r>
              <a:rPr lang="en" sz="1800" b="1" i="0" u="none" strike="noStrike" cap="none">
                <a:solidFill>
                  <a:schemeClr val="dk1"/>
                </a:solidFill>
                <a:latin typeface="Georgia"/>
                <a:ea typeface="Georgia"/>
                <a:cs typeface="Georgia"/>
                <a:sym typeface="Georgia"/>
              </a:rPr>
              <a:t>deleted</a:t>
            </a:r>
            <a:r>
              <a:rPr lang="en" sz="1800" b="0" i="0" u="none" strike="noStrike" cap="none">
                <a:solidFill>
                  <a:schemeClr val="dk1"/>
                </a:solidFill>
                <a:latin typeface="Georgia"/>
                <a:ea typeface="Georgia"/>
                <a:cs typeface="Georgia"/>
                <a:sym typeface="Georgia"/>
              </a:rPr>
              <a:t> items. You need to find all items that are pending deletion and have </a:t>
            </a:r>
            <a:r>
              <a:rPr lang="en" sz="1800" b="1" i="0" u="none" strike="noStrike" cap="none">
                <a:solidFill>
                  <a:schemeClr val="dk1"/>
                </a:solidFill>
                <a:latin typeface="Georgia"/>
                <a:ea typeface="Georgia"/>
                <a:cs typeface="Georgia"/>
                <a:sym typeface="Georgia"/>
              </a:rPr>
              <a:t>no sales data</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solution choice 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
        <p:nvSpPr>
          <p:cNvPr id="759" name="Google Shape;759;p88"/>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INNER, OUTER, EXCEPTION, AND CROSS JOINS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9"/>
          <p:cNvSpPr txBox="1">
            <a:spLocks noGrp="1"/>
          </p:cNvSpPr>
          <p:nvPr>
            <p:ph type="body" idx="1"/>
          </p:nvPr>
        </p:nvSpPr>
        <p:spPr>
          <a:xfrm>
            <a:off x="446500" y="922730"/>
            <a:ext cx="8250900" cy="40287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8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Table 1 has a list of </a:t>
            </a:r>
            <a:r>
              <a:rPr lang="en" sz="1800" b="1" i="0" u="none" strike="noStrike" cap="none">
                <a:solidFill>
                  <a:schemeClr val="dk1"/>
                </a:solidFill>
                <a:latin typeface="Georgia"/>
                <a:ea typeface="Georgia"/>
                <a:cs typeface="Georgia"/>
                <a:sym typeface="Georgia"/>
              </a:rPr>
              <a:t>members</a:t>
            </a:r>
            <a:r>
              <a:rPr lang="en" sz="1800" b="0" i="0" u="none" strike="noStrike" cap="none">
                <a:solidFill>
                  <a:schemeClr val="dk1"/>
                </a:solidFill>
                <a:latin typeface="Georgia"/>
                <a:ea typeface="Georgia"/>
                <a:cs typeface="Georgia"/>
                <a:sym typeface="Georgia"/>
              </a:rPr>
              <a:t>. Table 2 has a list of </a:t>
            </a:r>
            <a:r>
              <a:rPr lang="en" sz="1800" b="1" i="0" u="none" strike="noStrike" cap="none">
                <a:solidFill>
                  <a:schemeClr val="dk1"/>
                </a:solidFill>
                <a:latin typeface="Georgia"/>
                <a:ea typeface="Georgia"/>
                <a:cs typeface="Georgia"/>
                <a:sym typeface="Georgia"/>
              </a:rPr>
              <a:t>items</a:t>
            </a:r>
            <a:r>
              <a:rPr lang="en" sz="1800" b="0" i="0" u="none" strike="noStrike" cap="none">
                <a:solidFill>
                  <a:schemeClr val="dk1"/>
                </a:solidFill>
                <a:latin typeface="Georgia"/>
                <a:ea typeface="Georgia"/>
                <a:cs typeface="Georgia"/>
                <a:sym typeface="Georgia"/>
              </a:rPr>
              <a:t> </a:t>
            </a:r>
            <a:r>
              <a:rPr lang="en" sz="1800" b="1" i="0" u="none" strike="noStrike" cap="none">
                <a:solidFill>
                  <a:schemeClr val="dk1"/>
                </a:solidFill>
                <a:latin typeface="Georgia"/>
                <a:ea typeface="Georgia"/>
                <a:cs typeface="Georgia"/>
                <a:sym typeface="Georgia"/>
              </a:rPr>
              <a:t>purchased</a:t>
            </a:r>
            <a:r>
              <a:rPr lang="en" sz="1800" b="0" i="0" u="none" strike="noStrike" cap="none">
                <a:solidFill>
                  <a:schemeClr val="dk1"/>
                </a:solidFill>
                <a:latin typeface="Georgia"/>
                <a:ea typeface="Georgia"/>
                <a:cs typeface="Georgia"/>
                <a:sym typeface="Georgia"/>
              </a:rPr>
              <a:t>. You are running a ground beef recall and need to get an exact match of members who have purchased this item.  </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Your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solution choice is: </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457200" marR="0" lvl="0" indent="0" algn="l" rtl="0">
              <a:lnSpc>
                <a:spcPct val="120000"/>
              </a:lnSpc>
              <a:spcBef>
                <a:spcPts val="800"/>
              </a:spcBef>
              <a:spcAft>
                <a:spcPts val="0"/>
              </a:spcAft>
              <a:buNone/>
            </a:pPr>
            <a:endParaRPr sz="1800" b="0" i="0" u="none" strike="noStrike" cap="none">
              <a:solidFill>
                <a:srgbClr val="000000"/>
              </a:solidFill>
              <a:latin typeface="Arial"/>
              <a:ea typeface="Arial"/>
              <a:cs typeface="Arial"/>
              <a:sym typeface="Arial"/>
            </a:endParaRPr>
          </a:p>
          <a:p>
            <a:pPr marL="927100" marR="0" lvl="2" indent="-63500" algn="l" rtl="0">
              <a:lnSpc>
                <a:spcPct val="120000"/>
              </a:lnSpc>
              <a:spcBef>
                <a:spcPts val="400"/>
              </a:spcBef>
              <a:spcAft>
                <a:spcPts val="0"/>
              </a:spcAft>
              <a:buClr>
                <a:schemeClr val="dk1"/>
              </a:buClr>
              <a:buSzPts val="2000"/>
              <a:buFont typeface="Georgia"/>
              <a:buNone/>
            </a:pPr>
            <a:endParaRPr sz="1800" b="0" i="0" u="none" strike="noStrike" cap="none">
              <a:solidFill>
                <a:schemeClr val="dk1"/>
              </a:solidFill>
              <a:latin typeface="Georgia"/>
              <a:ea typeface="Georgia"/>
              <a:cs typeface="Georgia"/>
              <a:sym typeface="Georgia"/>
            </a:endParaRPr>
          </a:p>
        </p:txBody>
      </p:sp>
      <p:sp>
        <p:nvSpPr>
          <p:cNvPr id="765" name="Google Shape;765;p89"/>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a:solidFill>
                  <a:schemeClr val="dk1"/>
                </a:solidFill>
                <a:latin typeface="Oswald"/>
                <a:ea typeface="Oswald"/>
                <a:cs typeface="Oswald"/>
                <a:sym typeface="Oswald"/>
              </a:rPr>
              <a:t>JOIN TYPES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6000"/>
              <a:buFont typeface="Oswald"/>
              <a:buNone/>
            </a:pPr>
            <a:r>
              <a:rPr lang="en" sz="6000" b="1" i="0" u="none" strike="noStrike" cap="none">
                <a:solidFill>
                  <a:srgbClr val="FFFFFF"/>
                </a:solidFill>
                <a:latin typeface="Oswald"/>
                <a:ea typeface="Oswald"/>
                <a:cs typeface="Oswald"/>
                <a:sym typeface="Oswald"/>
              </a:rPr>
              <a:t>INDEPENDENT PRACTICE</a:t>
            </a:r>
            <a:endParaRPr sz="6000" b="0" i="0" u="none" strike="noStrike" cap="none">
              <a:solidFill>
                <a:srgbClr val="000000"/>
              </a:solidFill>
              <a:latin typeface="Arial"/>
              <a:ea typeface="Arial"/>
              <a:cs typeface="Arial"/>
              <a:sym typeface="Arial"/>
            </a:endParaRPr>
          </a:p>
        </p:txBody>
      </p:sp>
      <p:sp>
        <p:nvSpPr>
          <p:cNvPr id="771" name="Google Shape;771;p90"/>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 sz="2300" b="1" i="0" u="none" strike="noStrike" cap="none">
                <a:solidFill>
                  <a:schemeClr val="dk1"/>
                </a:solidFill>
                <a:latin typeface="Oswald"/>
                <a:ea typeface="Oswald"/>
                <a:cs typeface="Oswald"/>
                <a:sym typeface="Oswald"/>
              </a:rPr>
              <a:t>MULTIPLE RELATIONSHIPS IN SQL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91"/>
          <p:cNvPicPr preferRelativeResize="0"/>
          <p:nvPr/>
        </p:nvPicPr>
        <p:blipFill rotWithShape="1">
          <a:blip r:embed="rId3">
            <a:alphaModFix/>
          </a:blip>
          <a:srcRect/>
          <a:stretch/>
        </p:blipFill>
        <p:spPr>
          <a:xfrm>
            <a:off x="749953" y="2184183"/>
            <a:ext cx="669726" cy="669726"/>
          </a:xfrm>
          <a:prstGeom prst="rect">
            <a:avLst/>
          </a:prstGeom>
          <a:noFill/>
          <a:ln>
            <a:noFill/>
          </a:ln>
        </p:spPr>
      </p:pic>
      <p:sp>
        <p:nvSpPr>
          <p:cNvPr id="777" name="Google Shape;777;p91"/>
          <p:cNvSpPr txBox="1"/>
          <p:nvPr/>
        </p:nvSpPr>
        <p:spPr>
          <a:xfrm>
            <a:off x="510680" y="1546255"/>
            <a:ext cx="19404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EXERCISE</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sp>
        <p:nvSpPr>
          <p:cNvPr id="778" name="Google Shape;778;p91"/>
          <p:cNvSpPr/>
          <p:nvPr/>
        </p:nvSpPr>
        <p:spPr>
          <a:xfrm>
            <a:off x="2093062" y="1546257"/>
            <a:ext cx="6021300" cy="1122600"/>
          </a:xfrm>
          <a:prstGeom prst="rect">
            <a:avLst/>
          </a:prstGeom>
          <a:noFill/>
          <a:ln>
            <a:noFill/>
          </a:ln>
        </p:spPr>
        <p:txBody>
          <a:bodyPr spcFirstLastPara="1" wrap="square" lIns="35750" tIns="35750" rIns="35750" bIns="35750" anchor="ctr" anchorCtr="0">
            <a:noAutofit/>
          </a:bodyPr>
          <a:lstStyle/>
          <a:p>
            <a:pPr marL="0" marR="0" lvl="0" indent="0" algn="l" rtl="0">
              <a:lnSpc>
                <a:spcPct val="120000"/>
              </a:lnSpc>
              <a:spcBef>
                <a:spcPts val="0"/>
              </a:spcBef>
              <a:spcAft>
                <a:spcPts val="0"/>
              </a:spcAft>
              <a:buClr>
                <a:schemeClr val="dk1"/>
              </a:buClr>
              <a:buSzPts val="1600"/>
              <a:buFont typeface="Arial"/>
              <a:buNone/>
            </a:pPr>
            <a:r>
              <a:rPr lang="en" sz="1600" b="0" i="0" u="none" strike="noStrike" cap="none">
                <a:solidFill>
                  <a:schemeClr val="dk1"/>
                </a:solidFill>
                <a:latin typeface="Georgia"/>
                <a:ea typeface="Georgia"/>
                <a:cs typeface="Georgia"/>
                <a:sym typeface="Georgia"/>
              </a:rPr>
              <a:t>Let’s field this request for information: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600"/>
              <a:buFont typeface="Georgia"/>
              <a:buNone/>
            </a:pPr>
            <a:r>
              <a:rPr lang="en" sz="1600" b="0" i="0" u="none" strike="noStrike" cap="none">
                <a:solidFill>
                  <a:schemeClr val="dk1"/>
                </a:solidFill>
                <a:latin typeface="Georgia"/>
                <a:ea typeface="Georgia"/>
                <a:cs typeface="Georgia"/>
                <a:sym typeface="Georgia"/>
              </a:rPr>
              <a:t>“</a:t>
            </a:r>
            <a:r>
              <a:rPr lang="en" sz="1600">
                <a:solidFill>
                  <a:schemeClr val="dk1"/>
                </a:solidFill>
                <a:latin typeface="Georgia"/>
                <a:ea typeface="Georgia"/>
                <a:cs typeface="Georgia"/>
                <a:sym typeface="Georgia"/>
              </a:rPr>
              <a:t>We want to see the number of bicycle frames we’ve sold, by product type (name), please.”</a:t>
            </a:r>
            <a:endParaRPr sz="1600" b="0" i="0" u="none" strike="noStrike" cap="none">
              <a:solidFill>
                <a:srgbClr val="000000"/>
              </a:solidFill>
              <a:latin typeface="Arial"/>
              <a:ea typeface="Arial"/>
              <a:cs typeface="Arial"/>
              <a:sym typeface="Arial"/>
            </a:endParaRPr>
          </a:p>
        </p:txBody>
      </p:sp>
      <p:sp>
        <p:nvSpPr>
          <p:cNvPr id="779" name="Google Shape;779;p91"/>
          <p:cNvSpPr/>
          <p:nvPr/>
        </p:nvSpPr>
        <p:spPr>
          <a:xfrm>
            <a:off x="2102203" y="3257257"/>
            <a:ext cx="5008200" cy="577800"/>
          </a:xfrm>
          <a:prstGeom prst="rect">
            <a:avLst/>
          </a:prstGeom>
          <a:noFill/>
          <a:ln>
            <a:noFill/>
          </a:ln>
        </p:spPr>
        <p:txBody>
          <a:bodyPr spcFirstLastPara="1" wrap="square" lIns="35750" tIns="35750" rIns="35750" bIns="35750" anchor="ctr" anchorCtr="0">
            <a:noAutofit/>
          </a:bodyPr>
          <a:lstStyle/>
          <a:p>
            <a:pPr marL="0" marR="0" lvl="0" indent="0" algn="l" rtl="0">
              <a:lnSpc>
                <a:spcPct val="120000"/>
              </a:lnSpc>
              <a:spcBef>
                <a:spcPts val="0"/>
              </a:spcBef>
              <a:spcAft>
                <a:spcPts val="0"/>
              </a:spcAft>
              <a:buClr>
                <a:schemeClr val="dk1"/>
              </a:buClr>
              <a:buSzPts val="1400"/>
              <a:buFont typeface="Georgia"/>
              <a:buNone/>
            </a:pPr>
            <a:r>
              <a:rPr lang="en" sz="1400" b="0" i="0" u="none" strike="noStrike" cap="none">
                <a:solidFill>
                  <a:schemeClr val="dk1"/>
                </a:solidFill>
                <a:latin typeface="Georgia"/>
                <a:ea typeface="Georgia"/>
                <a:cs typeface="Georgia"/>
                <a:sym typeface="Georgia"/>
              </a:rPr>
              <a:t>Construct a query to provide the necessary information. </a:t>
            </a:r>
            <a:endParaRPr sz="1000" b="0" i="0" u="none" strike="noStrike" cap="none">
              <a:solidFill>
                <a:srgbClr val="000000"/>
              </a:solidFill>
              <a:latin typeface="Arial"/>
              <a:ea typeface="Arial"/>
              <a:cs typeface="Arial"/>
              <a:sym typeface="Arial"/>
            </a:endParaRPr>
          </a:p>
        </p:txBody>
      </p:sp>
      <p:sp>
        <p:nvSpPr>
          <p:cNvPr id="780" name="Google Shape;780;p91"/>
          <p:cNvSpPr/>
          <p:nvPr/>
        </p:nvSpPr>
        <p:spPr>
          <a:xfrm>
            <a:off x="2102203" y="3021974"/>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Oswald"/>
              <a:buNone/>
            </a:pPr>
            <a:r>
              <a:rPr lang="en" sz="1700" b="1" i="0" u="none" strike="noStrike" cap="none">
                <a:solidFill>
                  <a:srgbClr val="000000"/>
                </a:solidFill>
                <a:latin typeface="Oswald"/>
                <a:ea typeface="Oswald"/>
                <a:cs typeface="Oswald"/>
                <a:sym typeface="Oswald"/>
              </a:rPr>
              <a:t>DELIVERABLE</a:t>
            </a:r>
            <a:endParaRPr sz="1000" b="0" i="0" u="none" strike="noStrike" cap="none">
              <a:solidFill>
                <a:srgbClr val="000000"/>
              </a:solidFill>
              <a:latin typeface="Arial"/>
              <a:ea typeface="Arial"/>
              <a:cs typeface="Arial"/>
              <a:sym typeface="Arial"/>
            </a:endParaRPr>
          </a:p>
        </p:txBody>
      </p:sp>
      <p:sp>
        <p:nvSpPr>
          <p:cNvPr id="781" name="Google Shape;781;p91"/>
          <p:cNvSpPr/>
          <p:nvPr/>
        </p:nvSpPr>
        <p:spPr>
          <a:xfrm>
            <a:off x="2102203" y="125102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Oswald"/>
              <a:buNone/>
            </a:pPr>
            <a:r>
              <a:rPr lang="en" sz="1700" b="1" i="0" u="none" strike="noStrike" cap="none">
                <a:solidFill>
                  <a:srgbClr val="000000"/>
                </a:solidFill>
                <a:latin typeface="Oswald"/>
                <a:ea typeface="Oswald"/>
                <a:cs typeface="Oswald"/>
                <a:sym typeface="Oswald"/>
              </a:rPr>
              <a:t>DIRECTIONS</a:t>
            </a:r>
            <a:endParaRPr sz="1000" b="0" i="0" u="none" strike="noStrike" cap="none">
              <a:solidFill>
                <a:srgbClr val="000000"/>
              </a:solidFill>
              <a:latin typeface="Arial"/>
              <a:ea typeface="Arial"/>
              <a:cs typeface="Arial"/>
              <a:sym typeface="Arial"/>
            </a:endParaRPr>
          </a:p>
        </p:txBody>
      </p:sp>
      <p:cxnSp>
        <p:nvCxnSpPr>
          <p:cNvPr id="782" name="Google Shape;782;p91"/>
          <p:cNvCxnSpPr/>
          <p:nvPr/>
        </p:nvCxnSpPr>
        <p:spPr>
          <a:xfrm rot="10800000">
            <a:off x="1756371" y="1236583"/>
            <a:ext cx="0" cy="3282900"/>
          </a:xfrm>
          <a:prstGeom prst="straightConnector1">
            <a:avLst/>
          </a:prstGeom>
          <a:noFill/>
          <a:ln w="9525" cap="flat" cmpd="sng">
            <a:solidFill>
              <a:srgbClr val="B7B7B7"/>
            </a:solidFill>
            <a:prstDash val="solid"/>
            <a:round/>
            <a:headEnd type="none" w="sm" len="sm"/>
            <a:tailEnd type="none" w="sm" len="sm"/>
          </a:ln>
        </p:spPr>
      </p:cxnSp>
      <p:sp>
        <p:nvSpPr>
          <p:cNvPr id="783" name="Google Shape;783;p91"/>
          <p:cNvSpPr/>
          <p:nvPr/>
        </p:nvSpPr>
        <p:spPr>
          <a:xfrm>
            <a:off x="446484" y="518823"/>
            <a:ext cx="74655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ACTIVITY: </a:t>
            </a:r>
            <a:r>
              <a:rPr lang="en" sz="2300" b="1">
                <a:latin typeface="Oswald"/>
                <a:ea typeface="Oswald"/>
                <a:cs typeface="Oswald"/>
                <a:sym typeface="Oswald"/>
              </a:rPr>
              <a:t>LEFT </a:t>
            </a:r>
            <a:r>
              <a:rPr lang="en" sz="2300" b="1" i="0" u="none" strike="noStrike" cap="none">
                <a:solidFill>
                  <a:srgbClr val="000000"/>
                </a:solidFill>
                <a:latin typeface="Oswald"/>
                <a:ea typeface="Oswald"/>
                <a:cs typeface="Oswald"/>
                <a:sym typeface="Oswald"/>
              </a:rPr>
              <a:t>JOINS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2"/>
          <p:cNvSpPr/>
          <p:nvPr/>
        </p:nvSpPr>
        <p:spPr>
          <a:xfrm>
            <a:off x="1864200" y="1149300"/>
            <a:ext cx="7084200" cy="3789300"/>
          </a:xfrm>
          <a:prstGeom prst="rect">
            <a:avLst/>
          </a:prstGeom>
          <a:noFill/>
          <a:ln>
            <a:noFill/>
          </a:ln>
        </p:spPr>
        <p:txBody>
          <a:bodyPr spcFirstLastPara="1" wrap="square" lIns="64325" tIns="32150" rIns="64325" bIns="32150" anchor="t" anchorCtr="0">
            <a:noAutofit/>
          </a:bodyPr>
          <a:lstStyle/>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SELECT p.name, SUM(od.orderqty) AS qtyordered</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FROM sales.salesorderdetail AS od </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LEFT JOIN production.product AS p </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USING(productid)</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WHERE p.productnumber ILIKE '%fr%'</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GROUP BY p.name</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100"/>
              <a:buFont typeface="Arial"/>
              <a:buNone/>
            </a:pPr>
            <a:r>
              <a:rPr lang="en">
                <a:solidFill>
                  <a:srgbClr val="7A1743"/>
                </a:solidFill>
                <a:latin typeface="Roboto Mono"/>
                <a:ea typeface="Roboto Mono"/>
                <a:cs typeface="Roboto Mono"/>
                <a:sym typeface="Roboto Mono"/>
              </a:rPr>
              <a:t>ORDER BY qtyordered DESC;</a:t>
            </a:r>
            <a:endParaRPr>
              <a:solidFill>
                <a:srgbClr val="7A1743"/>
              </a:solidFill>
              <a:latin typeface="Roboto Mono"/>
              <a:ea typeface="Roboto Mono"/>
              <a:cs typeface="Roboto Mono"/>
              <a:sym typeface="Roboto Mono"/>
            </a:endParaRPr>
          </a:p>
          <a:p>
            <a:pPr marL="457200" marR="0" lvl="0" indent="-12700" algn="l" rtl="0">
              <a:lnSpc>
                <a:spcPct val="120000"/>
              </a:lnSpc>
              <a:spcBef>
                <a:spcPts val="0"/>
              </a:spcBef>
              <a:spcAft>
                <a:spcPts val="0"/>
              </a:spcAft>
              <a:buClr>
                <a:schemeClr val="dk1"/>
              </a:buClr>
              <a:buSzPts val="1400"/>
              <a:buFont typeface="Arial"/>
              <a:buNone/>
            </a:pPr>
            <a:endParaRPr sz="1400" b="1"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400"/>
              <a:buFont typeface="Georgia"/>
              <a:buNone/>
            </a:pPr>
            <a:r>
              <a:rPr lang="en" sz="1400" b="1" i="0" u="none" strike="noStrike" cap="none">
                <a:solidFill>
                  <a:srgbClr val="000000"/>
                </a:solidFill>
                <a:latin typeface="Georgia"/>
                <a:ea typeface="Georgia"/>
                <a:cs typeface="Georgia"/>
                <a:sym typeface="Georgia"/>
              </a:rPr>
              <a:t>Observations</a:t>
            </a:r>
            <a:r>
              <a:rPr lang="en" sz="1400"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 sz="1300" b="0" i="0" u="none" strike="noStrike" cap="none">
                <a:solidFill>
                  <a:srgbClr val="000000"/>
                </a:solidFill>
                <a:latin typeface="Georgia"/>
                <a:ea typeface="Georgia"/>
                <a:cs typeface="Georgia"/>
                <a:sym typeface="Georgia"/>
              </a:rPr>
              <a:t>Notice how we use an </a:t>
            </a:r>
            <a:r>
              <a:rPr lang="en" sz="1300" b="1" i="0" u="none" strike="noStrike" cap="none">
                <a:solidFill>
                  <a:srgbClr val="000000"/>
                </a:solidFill>
                <a:latin typeface="Georgia"/>
                <a:ea typeface="Georgia"/>
                <a:cs typeface="Georgia"/>
                <a:sym typeface="Georgia"/>
              </a:rPr>
              <a:t>alias</a:t>
            </a:r>
            <a:r>
              <a:rPr lang="en" sz="1300" b="0" i="0" u="none" strike="noStrike" cap="none">
                <a:solidFill>
                  <a:srgbClr val="000000"/>
                </a:solidFill>
                <a:latin typeface="Georgia"/>
                <a:ea typeface="Georgia"/>
                <a:cs typeface="Georgia"/>
                <a:sym typeface="Georgia"/>
              </a:rPr>
              <a:t> to call each column name from the </a:t>
            </a:r>
            <a:r>
              <a:rPr lang="en" sz="1300" b="1">
                <a:latin typeface="Georgia"/>
                <a:ea typeface="Georgia"/>
                <a:cs typeface="Georgia"/>
                <a:sym typeface="Georgia"/>
              </a:rPr>
              <a:t>product</a:t>
            </a:r>
            <a:r>
              <a:rPr lang="en" sz="1300" b="0" i="0" u="none" strike="noStrike" cap="none">
                <a:solidFill>
                  <a:srgbClr val="000000"/>
                </a:solidFill>
                <a:latin typeface="Georgia"/>
                <a:ea typeface="Georgia"/>
                <a:cs typeface="Georgia"/>
                <a:sym typeface="Georgia"/>
              </a:rPr>
              <a:t> table. </a:t>
            </a:r>
            <a:endParaRPr sz="1300" b="0" i="0" u="none" strike="noStrike" cap="none">
              <a:solidFill>
                <a:srgbClr val="000000"/>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 sz="1300" b="0" i="0" u="none" strike="noStrike" cap="none">
                <a:solidFill>
                  <a:srgbClr val="000000"/>
                </a:solidFill>
                <a:latin typeface="Georgia"/>
                <a:ea typeface="Georgia"/>
                <a:cs typeface="Georgia"/>
                <a:sym typeface="Georgia"/>
              </a:rPr>
              <a:t>This saves us from typing “</a:t>
            </a:r>
            <a:r>
              <a:rPr lang="en" sz="1300">
                <a:latin typeface="Georgia"/>
                <a:ea typeface="Georgia"/>
                <a:cs typeface="Georgia"/>
                <a:sym typeface="Georgia"/>
              </a:rPr>
              <a:t>production</a:t>
            </a:r>
            <a:r>
              <a:rPr lang="en" sz="1300" b="0" i="0" u="none" strike="noStrike" cap="none">
                <a:solidFill>
                  <a:srgbClr val="000000"/>
                </a:solidFill>
                <a:latin typeface="Georgia"/>
                <a:ea typeface="Georgia"/>
                <a:cs typeface="Georgia"/>
                <a:sym typeface="Georgia"/>
              </a:rPr>
              <a:t>.</a:t>
            </a:r>
            <a:r>
              <a:rPr lang="en" sz="1300">
                <a:latin typeface="Georgia"/>
                <a:ea typeface="Georgia"/>
                <a:cs typeface="Georgia"/>
                <a:sym typeface="Georgia"/>
              </a:rPr>
              <a:t>product</a:t>
            </a:r>
            <a:r>
              <a:rPr lang="en" sz="1300" b="0" i="0" u="none" strike="noStrike" cap="none">
                <a:solidFill>
                  <a:srgbClr val="000000"/>
                </a:solidFill>
                <a:latin typeface="Georgia"/>
                <a:ea typeface="Georgia"/>
                <a:cs typeface="Georgia"/>
                <a:sym typeface="Georgia"/>
              </a:rPr>
              <a:t>,” etc. and makes writing the code more efficient.</a:t>
            </a:r>
            <a:endParaRPr sz="1300" b="0" i="0" u="none" strike="noStrike" cap="none">
              <a:solidFill>
                <a:srgbClr val="000000"/>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 sz="1300" b="0" i="0" u="none" strike="noStrike" cap="none">
                <a:solidFill>
                  <a:srgbClr val="000000"/>
                </a:solidFill>
                <a:latin typeface="Georgia"/>
                <a:ea typeface="Georgia"/>
                <a:cs typeface="Georgia"/>
                <a:sym typeface="Georgia"/>
              </a:rPr>
              <a:t>Database admins tend to have a</a:t>
            </a:r>
            <a:r>
              <a:rPr lang="en" sz="1300" b="1" i="0" u="none" strike="noStrike" cap="none">
                <a:solidFill>
                  <a:srgbClr val="000000"/>
                </a:solidFill>
                <a:latin typeface="Georgia"/>
                <a:ea typeface="Georgia"/>
                <a:cs typeface="Georgia"/>
                <a:sym typeface="Georgia"/>
              </a:rPr>
              <a:t> primary key</a:t>
            </a:r>
            <a:r>
              <a:rPr lang="en" sz="1300" b="0" i="0" u="none" strike="noStrike" cap="none">
                <a:solidFill>
                  <a:srgbClr val="000000"/>
                </a:solidFill>
                <a:latin typeface="Georgia"/>
                <a:ea typeface="Georgia"/>
                <a:cs typeface="Georgia"/>
                <a:sym typeface="Georgia"/>
              </a:rPr>
              <a:t> in the </a:t>
            </a:r>
            <a:r>
              <a:rPr lang="en" sz="1300" b="1">
                <a:latin typeface="Georgia"/>
                <a:ea typeface="Georgia"/>
                <a:cs typeface="Georgia"/>
                <a:sym typeface="Georgia"/>
              </a:rPr>
              <a:t>product</a:t>
            </a:r>
            <a:r>
              <a:rPr lang="en" sz="1300" b="0" i="0" u="none" strike="noStrike" cap="none">
                <a:solidFill>
                  <a:srgbClr val="000000"/>
                </a:solidFill>
                <a:latin typeface="Georgia"/>
                <a:ea typeface="Georgia"/>
                <a:cs typeface="Georgia"/>
                <a:sym typeface="Georgia"/>
              </a:rPr>
              <a:t> table and use a foreign key in other tables that call for a </a:t>
            </a:r>
            <a:r>
              <a:rPr lang="en" sz="1300" i="1">
                <a:latin typeface="Georgia"/>
                <a:ea typeface="Georgia"/>
                <a:cs typeface="Georgia"/>
                <a:sym typeface="Georgia"/>
              </a:rPr>
              <a:t>product</a:t>
            </a:r>
            <a:r>
              <a:rPr lang="en" sz="1300" b="0" i="1" u="none" strike="noStrike" cap="none">
                <a:solidFill>
                  <a:srgbClr val="000000"/>
                </a:solidFill>
                <a:latin typeface="Georgia"/>
                <a:ea typeface="Georgia"/>
                <a:cs typeface="Georgia"/>
                <a:sym typeface="Georgia"/>
              </a:rPr>
              <a:t>id</a:t>
            </a:r>
            <a:r>
              <a:rPr lang="en" sz="1300" b="0" i="0" u="none" strike="noStrike" cap="none">
                <a:solidFill>
                  <a:srgbClr val="000000"/>
                </a:solidFill>
                <a:latin typeface="Georgia"/>
                <a:ea typeface="Georgia"/>
                <a:cs typeface="Georgia"/>
                <a:sym typeface="Georgia"/>
              </a:rPr>
              <a:t>. </a:t>
            </a:r>
            <a:endParaRPr sz="1300" b="0" i="0" u="none" strike="noStrike" cap="none">
              <a:solidFill>
                <a:srgbClr val="000000"/>
              </a:solidFill>
              <a:latin typeface="Georgia"/>
              <a:ea typeface="Georgia"/>
              <a:cs typeface="Georgia"/>
              <a:sym typeface="Georgia"/>
            </a:endParaRPr>
          </a:p>
          <a:p>
            <a:pPr marL="914400" marR="0" lvl="1" indent="-311150" algn="l" rtl="0">
              <a:lnSpc>
                <a:spcPct val="100000"/>
              </a:lnSpc>
              <a:spcBef>
                <a:spcPts val="0"/>
              </a:spcBef>
              <a:spcAft>
                <a:spcPts val="0"/>
              </a:spcAft>
              <a:buClr>
                <a:srgbClr val="000000"/>
              </a:buClr>
              <a:buSzPts val="1300"/>
              <a:buFont typeface="Georgia"/>
              <a:buChar char="○"/>
            </a:pPr>
            <a:r>
              <a:rPr lang="en" sz="1300" b="0" i="0" u="none" strike="noStrike" cap="none">
                <a:solidFill>
                  <a:srgbClr val="000000"/>
                </a:solidFill>
                <a:latin typeface="Georgia"/>
                <a:ea typeface="Georgia"/>
                <a:cs typeface="Georgia"/>
                <a:sym typeface="Georgia"/>
              </a:rPr>
              <a:t>It could look like </a:t>
            </a:r>
            <a:r>
              <a:rPr lang="en" sz="1300" b="0" i="1" u="none" strike="noStrike" cap="none">
                <a:solidFill>
                  <a:srgbClr val="000000"/>
                </a:solidFill>
                <a:latin typeface="Georgia"/>
                <a:ea typeface="Georgia"/>
                <a:cs typeface="Georgia"/>
                <a:sym typeface="Georgia"/>
              </a:rPr>
              <a:t>pk_</a:t>
            </a:r>
            <a:r>
              <a:rPr lang="en" sz="1300" i="1">
                <a:latin typeface="Georgia"/>
                <a:ea typeface="Georgia"/>
                <a:cs typeface="Georgia"/>
                <a:sym typeface="Georgia"/>
              </a:rPr>
              <a:t>productid</a:t>
            </a:r>
            <a:r>
              <a:rPr lang="en" sz="1300" b="0" i="0" u="none" strike="noStrike" cap="none">
                <a:solidFill>
                  <a:srgbClr val="000000"/>
                </a:solidFill>
                <a:latin typeface="Georgia"/>
                <a:ea typeface="Georgia"/>
                <a:cs typeface="Georgia"/>
                <a:sym typeface="Georgia"/>
              </a:rPr>
              <a:t> in the </a:t>
            </a:r>
            <a:r>
              <a:rPr lang="en" sz="1300" b="1">
                <a:latin typeface="Georgia"/>
                <a:ea typeface="Georgia"/>
                <a:cs typeface="Georgia"/>
                <a:sym typeface="Georgia"/>
              </a:rPr>
              <a:t>product</a:t>
            </a:r>
            <a:r>
              <a:rPr lang="en" sz="1300" b="0" i="0" u="none" strike="noStrike" cap="none">
                <a:solidFill>
                  <a:srgbClr val="000000"/>
                </a:solidFill>
                <a:latin typeface="Georgia"/>
                <a:ea typeface="Georgia"/>
                <a:cs typeface="Georgia"/>
                <a:sym typeface="Georgia"/>
              </a:rPr>
              <a:t> table and </a:t>
            </a:r>
            <a:r>
              <a:rPr lang="en" sz="1300" b="0" i="1" u="none" strike="noStrike" cap="none">
                <a:solidFill>
                  <a:srgbClr val="000000"/>
                </a:solidFill>
                <a:latin typeface="Georgia"/>
                <a:ea typeface="Georgia"/>
                <a:cs typeface="Georgia"/>
                <a:sym typeface="Georgia"/>
              </a:rPr>
              <a:t>fk_</a:t>
            </a:r>
            <a:r>
              <a:rPr lang="en" sz="1300" i="1">
                <a:latin typeface="Georgia"/>
                <a:ea typeface="Georgia"/>
                <a:cs typeface="Georgia"/>
                <a:sym typeface="Georgia"/>
              </a:rPr>
              <a:t>productid</a:t>
            </a:r>
            <a:r>
              <a:rPr lang="en" sz="1300" b="0" i="0" u="none" strike="noStrike" cap="none">
                <a:solidFill>
                  <a:srgbClr val="000000"/>
                </a:solidFill>
                <a:latin typeface="Georgia"/>
                <a:ea typeface="Georgia"/>
                <a:cs typeface="Georgia"/>
                <a:sym typeface="Georgia"/>
              </a:rPr>
              <a:t> in the </a:t>
            </a:r>
            <a:r>
              <a:rPr lang="en" sz="1300" b="1">
                <a:latin typeface="Georgia"/>
                <a:ea typeface="Georgia"/>
                <a:cs typeface="Georgia"/>
                <a:sym typeface="Georgia"/>
              </a:rPr>
              <a:t>sales</a:t>
            </a:r>
            <a:r>
              <a:rPr lang="en" sz="1300" b="0" i="0" u="none" strike="noStrike" cap="none">
                <a:solidFill>
                  <a:srgbClr val="000000"/>
                </a:solidFill>
                <a:latin typeface="Georgia"/>
                <a:ea typeface="Georgia"/>
                <a:cs typeface="Georgia"/>
                <a:sym typeface="Georgia"/>
              </a:rPr>
              <a:t> table.</a:t>
            </a:r>
            <a:endParaRPr sz="1300" b="0" i="0" u="none" strike="noStrike" cap="none">
              <a:solidFill>
                <a:schemeClr val="dk1"/>
              </a:solidFill>
              <a:latin typeface="Georgia"/>
              <a:ea typeface="Georgia"/>
              <a:cs typeface="Georgia"/>
              <a:sym typeface="Georgia"/>
            </a:endParaRPr>
          </a:p>
        </p:txBody>
      </p:sp>
      <p:pic>
        <p:nvPicPr>
          <p:cNvPr id="789" name="Google Shape;789;p92"/>
          <p:cNvPicPr preferRelativeResize="0"/>
          <p:nvPr/>
        </p:nvPicPr>
        <p:blipFill rotWithShape="1">
          <a:blip r:embed="rId3">
            <a:alphaModFix/>
          </a:blip>
          <a:srcRect/>
          <a:stretch/>
        </p:blipFill>
        <p:spPr>
          <a:xfrm>
            <a:off x="749953" y="2184183"/>
            <a:ext cx="669726" cy="669726"/>
          </a:xfrm>
          <a:prstGeom prst="rect">
            <a:avLst/>
          </a:prstGeom>
          <a:noFill/>
          <a:ln>
            <a:noFill/>
          </a:ln>
        </p:spPr>
      </p:pic>
      <p:sp>
        <p:nvSpPr>
          <p:cNvPr id="790" name="Google Shape;790;p92"/>
          <p:cNvSpPr txBox="1"/>
          <p:nvPr/>
        </p:nvSpPr>
        <p:spPr>
          <a:xfrm>
            <a:off x="510677" y="1546250"/>
            <a:ext cx="12456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EXERCISE</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cxnSp>
        <p:nvCxnSpPr>
          <p:cNvPr id="791" name="Google Shape;791;p92"/>
          <p:cNvCxnSpPr/>
          <p:nvPr/>
        </p:nvCxnSpPr>
        <p:spPr>
          <a:xfrm rot="10800000">
            <a:off x="1756371" y="1236583"/>
            <a:ext cx="0" cy="3282900"/>
          </a:xfrm>
          <a:prstGeom prst="straightConnector1">
            <a:avLst/>
          </a:prstGeom>
          <a:noFill/>
          <a:ln w="9525" cap="flat" cmpd="sng">
            <a:solidFill>
              <a:srgbClr val="B7B7B7"/>
            </a:solidFill>
            <a:prstDash val="solid"/>
            <a:round/>
            <a:headEnd type="none" w="sm" len="sm"/>
            <a:tailEnd type="none" w="sm" len="sm"/>
          </a:ln>
        </p:spPr>
      </p:cxnSp>
      <p:sp>
        <p:nvSpPr>
          <p:cNvPr id="792" name="Google Shape;792;p92"/>
          <p:cNvSpPr/>
          <p:nvPr/>
        </p:nvSpPr>
        <p:spPr>
          <a:xfrm>
            <a:off x="446474" y="518825"/>
            <a:ext cx="83298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ACTIVITY: </a:t>
            </a:r>
            <a:r>
              <a:rPr lang="en" sz="2300" b="1">
                <a:solidFill>
                  <a:schemeClr val="dk1"/>
                </a:solidFill>
                <a:latin typeface="Oswald"/>
                <a:ea typeface="Oswald"/>
                <a:cs typeface="Oswald"/>
                <a:sym typeface="Oswald"/>
              </a:rPr>
              <a:t>SOLUTION</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8"/>
                                        </p:tgtEl>
                                        <p:attrNameLst>
                                          <p:attrName>style.visibility</p:attrName>
                                        </p:attrNameLst>
                                      </p:cBhvr>
                                      <p:to>
                                        <p:strVal val="visible"/>
                                      </p:to>
                                    </p:set>
                                    <p:animEffect transition="in" filter="fade">
                                      <p:cBhvr>
                                        <p:cTn id="7" dur="5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6800"/>
              <a:buFont typeface="Oswald"/>
              <a:buNone/>
            </a:pPr>
            <a:r>
              <a:rPr lang="en" sz="6800" b="1" i="0" u="none" strike="noStrike" cap="none">
                <a:solidFill>
                  <a:srgbClr val="FFFFFF"/>
                </a:solidFill>
                <a:latin typeface="Oswald"/>
                <a:ea typeface="Oswald"/>
                <a:cs typeface="Oswald"/>
                <a:sym typeface="Oswald"/>
              </a:rPr>
              <a:t>INTRODUCTION: OPTIMIZING JOINS</a:t>
            </a:r>
            <a:endParaRPr sz="1000" b="0" i="0" u="none" strike="noStrike" cap="none">
              <a:solidFill>
                <a:srgbClr val="000000"/>
              </a:solidFill>
              <a:latin typeface="Arial"/>
              <a:ea typeface="Arial"/>
              <a:cs typeface="Arial"/>
              <a:sym typeface="Arial"/>
            </a:endParaRPr>
          </a:p>
        </p:txBody>
      </p:sp>
      <p:sp>
        <p:nvSpPr>
          <p:cNvPr id="798" name="Google Shape;798;p93"/>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 sz="2300" b="1" i="0" u="none" strike="noStrike" cap="none">
                <a:solidFill>
                  <a:schemeClr val="dk1"/>
                </a:solidFill>
                <a:latin typeface="Oswald"/>
                <a:ea typeface="Oswald"/>
                <a:cs typeface="Oswald"/>
                <a:sym typeface="Oswald"/>
              </a:rPr>
              <a:t>MULTIPLE RELATIONSHIPS IN SQL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4"/>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OPTIMIZING JOINS</a:t>
            </a:r>
            <a:endParaRPr sz="1000" b="0" i="0" u="none" strike="noStrike" cap="none">
              <a:solidFill>
                <a:srgbClr val="000000"/>
              </a:solidFill>
              <a:latin typeface="Arial"/>
              <a:ea typeface="Arial"/>
              <a:cs typeface="Arial"/>
              <a:sym typeface="Arial"/>
            </a:endParaRPr>
          </a:p>
        </p:txBody>
      </p:sp>
      <p:sp>
        <p:nvSpPr>
          <p:cNvPr id="804" name="Google Shape;804;p94"/>
          <p:cNvSpPr txBox="1">
            <a:spLocks noGrp="1"/>
          </p:cNvSpPr>
          <p:nvPr>
            <p:ph type="body" idx="1"/>
          </p:nvPr>
        </p:nvSpPr>
        <p:spPr>
          <a:xfrm>
            <a:off x="446484" y="1088234"/>
            <a:ext cx="8250900" cy="2683500"/>
          </a:xfrm>
          <a:prstGeom prst="rect">
            <a:avLst/>
          </a:prstGeom>
          <a:noFill/>
          <a:ln>
            <a:noFill/>
          </a:ln>
        </p:spPr>
        <p:txBody>
          <a:bodyPr spcFirstLastPara="1" wrap="square" lIns="0" tIns="0" rIns="0" bIns="0" anchor="t" anchorCtr="0">
            <a:noAutofit/>
          </a:bodyPr>
          <a:lstStyle/>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Take advantage of  </a:t>
            </a:r>
            <a:r>
              <a:rPr lang="en" sz="1800" b="0" i="0" u="none" strike="noStrike" cap="none">
                <a:solidFill>
                  <a:srgbClr val="7A1743"/>
                </a:solidFill>
                <a:latin typeface="Roboto Mono"/>
                <a:ea typeface="Roboto Mono"/>
                <a:cs typeface="Roboto Mono"/>
                <a:sym typeface="Roboto Mono"/>
              </a:rPr>
              <a:t>WHERE</a:t>
            </a:r>
            <a:r>
              <a:rPr lang="en" sz="1800" b="0" i="0" u="none" strike="noStrike" cap="none">
                <a:solidFill>
                  <a:schemeClr val="dk1"/>
                </a:solidFill>
                <a:latin typeface="Georgia"/>
                <a:ea typeface="Georgia"/>
                <a:cs typeface="Georgia"/>
                <a:sym typeface="Georgia"/>
              </a:rPr>
              <a:t> clauses in </a:t>
            </a:r>
            <a:r>
              <a:rPr lang="en" sz="1800" b="0" i="0" u="none" strike="noStrike" cap="none">
                <a:solidFill>
                  <a:srgbClr val="7A1743"/>
                </a:solidFill>
                <a:latin typeface="Roboto Mono"/>
                <a:ea typeface="Roboto Mono"/>
                <a:cs typeface="Roboto Mono"/>
                <a:sym typeface="Roboto Mono"/>
              </a:rPr>
              <a:t>JOINs</a:t>
            </a:r>
            <a:r>
              <a:rPr lang="en" sz="1800" b="0" i="0" u="none" strike="noStrike" cap="none">
                <a:solidFill>
                  <a:schemeClr val="dk1"/>
                </a:solidFill>
                <a:latin typeface="Georgia"/>
                <a:ea typeface="Georgia"/>
                <a:cs typeface="Georgia"/>
                <a:sym typeface="Georgia"/>
              </a:rPr>
              <a:t> with large tables</a:t>
            </a:r>
            <a:br>
              <a:rPr lang="en" sz="1800" b="0" i="0" u="none" strike="noStrike" cap="none">
                <a:solidFill>
                  <a:schemeClr val="dk1"/>
                </a:solidFill>
                <a:latin typeface="Georgia"/>
                <a:ea typeface="Georgia"/>
                <a:cs typeface="Georgia"/>
                <a:sym typeface="Georgia"/>
              </a:rPr>
            </a:br>
            <a:endParaRPr sz="18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000"/>
              <a:buFont typeface="Arial"/>
              <a:buNone/>
            </a:pPr>
            <a:r>
              <a:rPr lang="en" sz="1800" b="1" i="0" u="none" strike="noStrike" cap="none">
                <a:solidFill>
                  <a:schemeClr val="dk1"/>
                </a:solidFill>
                <a:latin typeface="Georgia"/>
                <a:ea typeface="Georgia"/>
                <a:cs typeface="Georgia"/>
                <a:sym typeface="Georgia"/>
              </a:rPr>
              <a:t>Recommended practice for slow queries</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80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Filter one or both of the tables with a </a:t>
            </a:r>
            <a:r>
              <a:rPr lang="en" sz="1800" b="0" i="0" u="none" strike="noStrike" cap="none">
                <a:solidFill>
                  <a:srgbClr val="7A1743"/>
                </a:solidFill>
                <a:latin typeface="Roboto Mono"/>
                <a:ea typeface="Roboto Mono"/>
                <a:cs typeface="Roboto Mono"/>
                <a:sym typeface="Roboto Mono"/>
              </a:rPr>
              <a:t>WHERE</a:t>
            </a:r>
            <a:r>
              <a:rPr lang="en" sz="1800" b="0" i="0" u="none" strike="noStrike" cap="none">
                <a:solidFill>
                  <a:schemeClr val="dk1"/>
                </a:solidFill>
                <a:latin typeface="Georgia"/>
                <a:ea typeface="Georgia"/>
                <a:cs typeface="Georgia"/>
                <a:sym typeface="Georgia"/>
              </a:rPr>
              <a:t> clause in the same query as the </a:t>
            </a:r>
            <a:r>
              <a:rPr lang="en" sz="1800" b="0" i="0" u="none" strike="noStrike" cap="none">
                <a:solidFill>
                  <a:srgbClr val="7A1743"/>
                </a:solidFill>
                <a:latin typeface="Roboto Mono"/>
                <a:ea typeface="Roboto Mono"/>
                <a:cs typeface="Roboto Mono"/>
                <a:sym typeface="Roboto Mono"/>
              </a:rPr>
              <a:t>JOIN</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This will filter the table </a:t>
            </a:r>
            <a:r>
              <a:rPr lang="en" sz="1800" b="1" i="0" u="none" strike="noStrike" cap="none">
                <a:solidFill>
                  <a:schemeClr val="dk1"/>
                </a:solidFill>
                <a:latin typeface="Georgia"/>
                <a:ea typeface="Georgia"/>
                <a:cs typeface="Georgia"/>
                <a:sym typeface="Georgia"/>
              </a:rPr>
              <a:t>before</a:t>
            </a:r>
            <a:r>
              <a:rPr lang="en" sz="1800" b="0" i="0" u="none" strike="noStrike" cap="none">
                <a:solidFill>
                  <a:schemeClr val="dk1"/>
                </a:solidFill>
                <a:latin typeface="Georgia"/>
                <a:ea typeface="Georgia"/>
                <a:cs typeface="Georgia"/>
                <a:sym typeface="Georgia"/>
              </a:rPr>
              <a:t> the </a:t>
            </a:r>
            <a:r>
              <a:rPr lang="en" sz="1800" b="0" i="0" u="none" strike="noStrike" cap="none">
                <a:solidFill>
                  <a:srgbClr val="7A1743"/>
                </a:solidFill>
                <a:latin typeface="Roboto Mono"/>
                <a:ea typeface="Roboto Mono"/>
                <a:cs typeface="Roboto Mono"/>
                <a:sym typeface="Roboto Mono"/>
              </a:rPr>
              <a:t>JOIN</a:t>
            </a:r>
            <a:r>
              <a:rPr lang="en" sz="1800" b="0" i="0" u="none" strike="noStrike" cap="none">
                <a:solidFill>
                  <a:schemeClr val="dk1"/>
                </a:solidFill>
                <a:latin typeface="Georgia"/>
                <a:ea typeface="Georgia"/>
                <a:cs typeface="Georgia"/>
                <a:sym typeface="Georgia"/>
              </a:rPr>
              <a:t> occurs</a:t>
            </a:r>
            <a:endParaRPr sz="1800" b="0" i="0" u="none" strike="noStrike" cap="none">
              <a:solidFill>
                <a:srgbClr val="000000"/>
              </a:solidFill>
              <a:latin typeface="Arial"/>
              <a:ea typeface="Arial"/>
              <a:cs typeface="Arial"/>
              <a:sym typeface="Arial"/>
            </a:endParaRPr>
          </a:p>
          <a:p>
            <a:pPr marL="457200" marR="0" lvl="0" indent="-342900" algn="l" rtl="0">
              <a:lnSpc>
                <a:spcPct val="120000"/>
              </a:lnSpc>
              <a:spcBef>
                <a:spcPts val="0"/>
              </a:spcBef>
              <a:spcAft>
                <a:spcPts val="0"/>
              </a:spcAft>
              <a:buClr>
                <a:schemeClr val="dk1"/>
              </a:buClr>
              <a:buSzPts val="1800"/>
              <a:buFont typeface="Arial"/>
              <a:buChar char="●"/>
            </a:pPr>
            <a:r>
              <a:rPr lang="en" sz="1800" b="0" i="0" u="none" strike="noStrike" cap="none">
                <a:solidFill>
                  <a:schemeClr val="dk1"/>
                </a:solidFill>
                <a:latin typeface="Georgia"/>
                <a:ea typeface="Georgia"/>
                <a:cs typeface="Georgia"/>
                <a:sym typeface="Georgia"/>
              </a:rPr>
              <a:t>When testing </a:t>
            </a:r>
            <a:r>
              <a:rPr lang="en" sz="1800" b="0" i="0" u="none" strike="noStrike" cap="none">
                <a:solidFill>
                  <a:srgbClr val="7A1743"/>
                </a:solidFill>
                <a:latin typeface="Roboto Mono"/>
                <a:ea typeface="Roboto Mono"/>
                <a:cs typeface="Roboto Mono"/>
                <a:sym typeface="Roboto Mono"/>
              </a:rPr>
              <a:t>JOINs</a:t>
            </a:r>
            <a:r>
              <a:rPr lang="en" sz="1800" b="0" i="0" u="none" strike="noStrike" cap="none">
                <a:solidFill>
                  <a:schemeClr val="dk1"/>
                </a:solidFill>
                <a:latin typeface="Georgia"/>
                <a:ea typeface="Georgia"/>
                <a:cs typeface="Georgia"/>
                <a:sym typeface="Georgia"/>
              </a:rPr>
              <a:t>, use </a:t>
            </a:r>
            <a:r>
              <a:rPr lang="en" sz="1800" b="0" i="0" u="none" strike="noStrike" cap="none">
                <a:solidFill>
                  <a:srgbClr val="7A1743"/>
                </a:solidFill>
                <a:latin typeface="Roboto Mono"/>
                <a:ea typeface="Roboto Mono"/>
                <a:cs typeface="Roboto Mono"/>
                <a:sym typeface="Roboto Mono"/>
              </a:rPr>
              <a:t>LIMIT</a:t>
            </a:r>
            <a:r>
              <a:rPr lang="en" sz="1800" b="0" i="0" u="none" strike="noStrike" cap="none">
                <a:solidFill>
                  <a:schemeClr val="dk1"/>
                </a:solidFill>
                <a:latin typeface="Georgia"/>
                <a:ea typeface="Georgia"/>
                <a:cs typeface="Georgia"/>
                <a:sym typeface="Georgia"/>
              </a:rPr>
              <a:t> to control query sizes</a:t>
            </a:r>
            <a:endParaRPr sz="1800" b="0" i="0" u="none" strike="noStrike" cap="none">
              <a:solidFill>
                <a:srgbClr val="000000"/>
              </a:solidFill>
              <a:latin typeface="Arial"/>
              <a:ea typeface="Arial"/>
              <a:cs typeface="Arial"/>
              <a:sym typeface="Arial"/>
            </a:endParaRPr>
          </a:p>
          <a:p>
            <a:pPr marL="0" marR="0" lvl="0" indent="0" algn="l" rtl="0">
              <a:lnSpc>
                <a:spcPct val="120000"/>
              </a:lnSpc>
              <a:spcBef>
                <a:spcPts val="40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5"/>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OPTIMIZING JOINS</a:t>
            </a:r>
            <a:endParaRPr sz="1000" b="0" i="0" u="none" strike="noStrike" cap="none">
              <a:solidFill>
                <a:srgbClr val="000000"/>
              </a:solidFill>
              <a:latin typeface="Arial"/>
              <a:ea typeface="Arial"/>
              <a:cs typeface="Arial"/>
              <a:sym typeface="Arial"/>
            </a:endParaRPr>
          </a:p>
        </p:txBody>
      </p:sp>
      <p:sp>
        <p:nvSpPr>
          <p:cNvPr id="810" name="Google Shape;810;p95"/>
          <p:cNvSpPr txBox="1">
            <a:spLocks noGrp="1"/>
          </p:cNvSpPr>
          <p:nvPr>
            <p:ph type="body" idx="1"/>
          </p:nvPr>
        </p:nvSpPr>
        <p:spPr>
          <a:xfrm>
            <a:off x="446500" y="1077098"/>
            <a:ext cx="8250900" cy="36744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800"/>
              </a:spcBef>
              <a:spcAft>
                <a:spcPts val="0"/>
              </a:spcAft>
              <a:buClr>
                <a:srgbClr val="000000"/>
              </a:buClr>
              <a:buSzPts val="1000"/>
              <a:buFont typeface="Arial"/>
              <a:buNone/>
            </a:pPr>
            <a:r>
              <a:rPr lang="en" sz="1600" b="0" i="0" u="none" strike="noStrike" cap="none">
                <a:solidFill>
                  <a:schemeClr val="dk1"/>
                </a:solidFill>
                <a:latin typeface="Georgia"/>
                <a:ea typeface="Georgia"/>
                <a:cs typeface="Georgia"/>
                <a:sym typeface="Georgia"/>
              </a:rPr>
              <a:t>Controlling </a:t>
            </a:r>
            <a:r>
              <a:rPr lang="en" sz="1600" b="0" i="0" u="none" strike="noStrike" cap="none">
                <a:solidFill>
                  <a:srgbClr val="7A1743"/>
                </a:solidFill>
                <a:latin typeface="Roboto Mono"/>
                <a:ea typeface="Roboto Mono"/>
                <a:cs typeface="Roboto Mono"/>
                <a:sym typeface="Roboto Mono"/>
              </a:rPr>
              <a:t>DISTINCT</a:t>
            </a:r>
            <a:r>
              <a:rPr lang="en" sz="1600" b="0" i="0" u="none" strike="noStrike" cap="none">
                <a:solidFill>
                  <a:schemeClr val="dk1"/>
                </a:solidFill>
                <a:latin typeface="Georgia"/>
                <a:ea typeface="Georgia"/>
                <a:cs typeface="Georgia"/>
                <a:sym typeface="Georgia"/>
              </a:rPr>
              <a:t> by using </a:t>
            </a:r>
            <a:r>
              <a:rPr lang="en" sz="1600" b="0" i="0" u="none" strike="noStrike" cap="none">
                <a:solidFill>
                  <a:srgbClr val="7A1743"/>
                </a:solidFill>
                <a:latin typeface="Roboto Mono"/>
                <a:ea typeface="Roboto Mono"/>
                <a:cs typeface="Roboto Mono"/>
                <a:sym typeface="Roboto Mono"/>
              </a:rPr>
              <a:t>DISTINCT ON()</a:t>
            </a:r>
            <a:r>
              <a:rPr lang="en" sz="1600" b="0" i="0" u="none" strike="noStrike" cap="none">
                <a:solidFill>
                  <a:schemeClr val="dk1"/>
                </a:solidFill>
                <a:latin typeface="Georgia"/>
                <a:ea typeface="Georgia"/>
                <a:cs typeface="Georgia"/>
                <a:sym typeface="Georgia"/>
              </a:rPr>
              <a:t>:</a:t>
            </a:r>
            <a:endParaRPr sz="1600" b="0" i="0" u="none" strike="noStrike" cap="none">
              <a:solidFill>
                <a:srgbClr val="000000"/>
              </a:solidFill>
              <a:latin typeface="Roboto Mono"/>
              <a:ea typeface="Roboto Mono"/>
              <a:cs typeface="Roboto Mono"/>
              <a:sym typeface="Roboto Mono"/>
            </a:endParaRPr>
          </a:p>
          <a:p>
            <a:pPr marL="457200" marR="0" lvl="0" indent="0" algn="l" rtl="0">
              <a:lnSpc>
                <a:spcPct val="100000"/>
              </a:lnSpc>
              <a:spcBef>
                <a:spcPts val="800"/>
              </a:spcBef>
              <a:spcAft>
                <a:spcPts val="0"/>
              </a:spcAft>
              <a:buClr>
                <a:schemeClr val="dk1"/>
              </a:buClr>
              <a:buSzPts val="1100"/>
              <a:buFont typeface="Arial"/>
              <a:buNone/>
            </a:pPr>
            <a:r>
              <a:rPr lang="en" sz="1600">
                <a:latin typeface="Roboto Mono"/>
                <a:ea typeface="Roboto Mono"/>
                <a:cs typeface="Roboto Mono"/>
                <a:sym typeface="Roboto Mono"/>
              </a:rPr>
              <a:t>SELECT DISTINCT ON(p.weightunitmeasurecode) p.weightunitmeasurecode, p.name</a:t>
            </a:r>
            <a:endParaRPr sz="1600">
              <a:latin typeface="Roboto Mono"/>
              <a:ea typeface="Roboto Mono"/>
              <a:cs typeface="Roboto Mono"/>
              <a:sym typeface="Roboto Mono"/>
            </a:endParaRPr>
          </a:p>
          <a:p>
            <a:pPr marL="457200" marR="0" lvl="0" indent="0" algn="l" rtl="0">
              <a:lnSpc>
                <a:spcPct val="100000"/>
              </a:lnSpc>
              <a:spcBef>
                <a:spcPts val="800"/>
              </a:spcBef>
              <a:spcAft>
                <a:spcPts val="0"/>
              </a:spcAft>
              <a:buClr>
                <a:schemeClr val="dk1"/>
              </a:buClr>
              <a:buSzPts val="1100"/>
              <a:buFont typeface="Arial"/>
              <a:buNone/>
            </a:pPr>
            <a:r>
              <a:rPr lang="en" sz="1600">
                <a:latin typeface="Roboto Mono"/>
                <a:ea typeface="Roboto Mono"/>
                <a:cs typeface="Roboto Mono"/>
                <a:sym typeface="Roboto Mono"/>
              </a:rPr>
              <a:t>FROM production.product AS p;</a:t>
            </a:r>
            <a:endParaRPr sz="1600">
              <a:latin typeface="Roboto Mono"/>
              <a:ea typeface="Roboto Mono"/>
              <a:cs typeface="Roboto Mono"/>
              <a:sym typeface="Roboto Mono"/>
            </a:endParaRPr>
          </a:p>
          <a:p>
            <a:pPr marL="457200" marR="0" lvl="0" indent="0" algn="l" rtl="0">
              <a:lnSpc>
                <a:spcPct val="100000"/>
              </a:lnSpc>
              <a:spcBef>
                <a:spcPts val="800"/>
              </a:spcBef>
              <a:spcAft>
                <a:spcPts val="0"/>
              </a:spcAft>
              <a:buClr>
                <a:schemeClr val="dk1"/>
              </a:buClr>
              <a:buSzPts val="1100"/>
              <a:buFont typeface="Arial"/>
              <a:buNone/>
            </a:pPr>
            <a:endParaRPr sz="1600">
              <a:latin typeface="Roboto Mono"/>
              <a:ea typeface="Roboto Mono"/>
              <a:cs typeface="Roboto Mono"/>
              <a:sym typeface="Roboto Mono"/>
            </a:endParaRPr>
          </a:p>
          <a:p>
            <a:pPr marL="0" marR="0" lvl="0" indent="0" algn="ctr" rtl="0">
              <a:lnSpc>
                <a:spcPct val="100000"/>
              </a:lnSpc>
              <a:spcBef>
                <a:spcPts val="800"/>
              </a:spcBef>
              <a:spcAft>
                <a:spcPts val="0"/>
              </a:spcAft>
              <a:buClr>
                <a:schemeClr val="dk1"/>
              </a:buClr>
              <a:buSzPts val="1100"/>
              <a:buFont typeface="Arial"/>
              <a:buNone/>
            </a:pPr>
            <a:r>
              <a:rPr lang="en" sz="1600">
                <a:latin typeface="Roboto Mono"/>
                <a:ea typeface="Roboto Mono"/>
                <a:cs typeface="Roboto Mono"/>
                <a:sym typeface="Roboto Mono"/>
              </a:rPr>
              <a:t>Versus</a:t>
            </a:r>
            <a:endParaRPr sz="1600">
              <a:latin typeface="Roboto Mono"/>
              <a:ea typeface="Roboto Mono"/>
              <a:cs typeface="Roboto Mono"/>
              <a:sym typeface="Roboto Mono"/>
            </a:endParaRPr>
          </a:p>
          <a:p>
            <a:pPr marL="0" marR="0" lvl="0" indent="0" algn="l" rtl="0">
              <a:lnSpc>
                <a:spcPct val="100000"/>
              </a:lnSpc>
              <a:spcBef>
                <a:spcPts val="800"/>
              </a:spcBef>
              <a:spcAft>
                <a:spcPts val="0"/>
              </a:spcAft>
              <a:buClr>
                <a:schemeClr val="dk1"/>
              </a:buClr>
              <a:buSzPts val="1100"/>
              <a:buFont typeface="Arial"/>
              <a:buNone/>
            </a:pPr>
            <a:endParaRPr sz="1600">
              <a:latin typeface="Roboto Mono"/>
              <a:ea typeface="Roboto Mono"/>
              <a:cs typeface="Roboto Mono"/>
              <a:sym typeface="Roboto Mono"/>
            </a:endParaRPr>
          </a:p>
          <a:p>
            <a:pPr marL="457200" marR="0" lvl="0" indent="0" algn="l" rtl="0">
              <a:lnSpc>
                <a:spcPct val="100000"/>
              </a:lnSpc>
              <a:spcBef>
                <a:spcPts val="800"/>
              </a:spcBef>
              <a:spcAft>
                <a:spcPts val="0"/>
              </a:spcAft>
              <a:buClr>
                <a:schemeClr val="dk1"/>
              </a:buClr>
              <a:buSzPts val="1100"/>
              <a:buFont typeface="Arial"/>
              <a:buNone/>
            </a:pPr>
            <a:r>
              <a:rPr lang="en" sz="1600">
                <a:latin typeface="Roboto Mono"/>
                <a:ea typeface="Roboto Mono"/>
                <a:cs typeface="Roboto Mono"/>
                <a:sym typeface="Roboto Mono"/>
              </a:rPr>
              <a:t>SELECT DISTINCT p.weightunitmeasurecode, p.name</a:t>
            </a:r>
            <a:endParaRPr sz="1600">
              <a:latin typeface="Roboto Mono"/>
              <a:ea typeface="Roboto Mono"/>
              <a:cs typeface="Roboto Mono"/>
              <a:sym typeface="Roboto Mono"/>
            </a:endParaRPr>
          </a:p>
          <a:p>
            <a:pPr marL="457200" marR="0" lvl="0" indent="0" algn="l" rtl="0">
              <a:lnSpc>
                <a:spcPct val="100000"/>
              </a:lnSpc>
              <a:spcBef>
                <a:spcPts val="800"/>
              </a:spcBef>
              <a:spcAft>
                <a:spcPts val="0"/>
              </a:spcAft>
              <a:buClr>
                <a:schemeClr val="dk1"/>
              </a:buClr>
              <a:buSzPts val="1100"/>
              <a:buFont typeface="Arial"/>
              <a:buNone/>
            </a:pPr>
            <a:r>
              <a:rPr lang="en" sz="1600">
                <a:latin typeface="Roboto Mono"/>
                <a:ea typeface="Roboto Mono"/>
                <a:cs typeface="Roboto Mono"/>
                <a:sym typeface="Roboto Mono"/>
              </a:rPr>
              <a:t>FROM production.product AS p;</a:t>
            </a:r>
            <a:endParaRPr sz="1600">
              <a:latin typeface="Roboto Mono"/>
              <a:ea typeface="Roboto Mono"/>
              <a:cs typeface="Roboto Mono"/>
              <a:sym typeface="Roboto Mono"/>
            </a:endParaRPr>
          </a:p>
          <a:p>
            <a:pPr marL="0" marR="0" lvl="0" indent="0" algn="l" rtl="0">
              <a:lnSpc>
                <a:spcPct val="100000"/>
              </a:lnSpc>
              <a:spcBef>
                <a:spcPts val="800"/>
              </a:spcBef>
              <a:spcAft>
                <a:spcPts val="0"/>
              </a:spcAft>
              <a:buClr>
                <a:schemeClr val="dk1"/>
              </a:buClr>
              <a:buSzPts val="1100"/>
              <a:buFont typeface="Arial"/>
              <a:buNone/>
            </a:pPr>
            <a:endParaRPr sz="1600">
              <a:latin typeface="Roboto Mono"/>
              <a:ea typeface="Roboto Mono"/>
              <a:cs typeface="Roboto Mono"/>
              <a:sym typeface="Roboto Mono"/>
            </a:endParaRPr>
          </a:p>
          <a:p>
            <a:pPr marL="0" marR="0" lvl="0" indent="0" algn="l" rtl="0">
              <a:lnSpc>
                <a:spcPct val="100000"/>
              </a:lnSpc>
              <a:spcBef>
                <a:spcPts val="800"/>
              </a:spcBef>
              <a:spcAft>
                <a:spcPts val="0"/>
              </a:spcAft>
              <a:buClr>
                <a:schemeClr val="dk1"/>
              </a:buClr>
              <a:buSzPts val="1100"/>
              <a:buFont typeface="Arial"/>
              <a:buNone/>
            </a:pPr>
            <a:r>
              <a:rPr lang="en" sz="1600" b="1">
                <a:latin typeface="Roboto Mono"/>
                <a:ea typeface="Roboto Mono"/>
                <a:cs typeface="Roboto Mono"/>
                <a:sym typeface="Roboto Mono"/>
              </a:rPr>
              <a:t>NOTE</a:t>
            </a:r>
            <a:r>
              <a:rPr lang="en" sz="1600">
                <a:latin typeface="Roboto Mono"/>
                <a:ea typeface="Roboto Mono"/>
                <a:cs typeface="Roboto Mono"/>
                <a:sym typeface="Roboto Mono"/>
              </a:rPr>
              <a:t>: DISTINCT ON acts like GROUP BY while DISTINCT presents all combinations of the select columns.</a:t>
            </a:r>
            <a:endParaRPr sz="1600">
              <a:latin typeface="Roboto Mono"/>
              <a:ea typeface="Roboto Mono"/>
              <a:cs typeface="Roboto Mono"/>
              <a:sym typeface="Roboto Mono"/>
            </a:endParaRPr>
          </a:p>
          <a:p>
            <a:pPr marL="0" marR="0" lvl="0" indent="0" algn="l" rtl="0">
              <a:lnSpc>
                <a:spcPct val="100000"/>
              </a:lnSpc>
              <a:spcBef>
                <a:spcPts val="800"/>
              </a:spcBef>
              <a:spcAft>
                <a:spcPts val="0"/>
              </a:spcAft>
              <a:buClr>
                <a:schemeClr val="dk1"/>
              </a:buClr>
              <a:buSzPts val="1000"/>
              <a:buFont typeface="Georgia"/>
              <a:buNone/>
            </a:pPr>
            <a:endParaRPr sz="1600">
              <a:latin typeface="Roboto Mono"/>
              <a:ea typeface="Roboto Mono"/>
              <a:cs typeface="Roboto Mono"/>
              <a:sym typeface="Roboto Mono"/>
            </a:endParaRPr>
          </a:p>
          <a:p>
            <a:pPr marL="0" marR="0" lvl="0" indent="0" algn="l" rtl="0">
              <a:lnSpc>
                <a:spcPct val="100000"/>
              </a:lnSpc>
              <a:spcBef>
                <a:spcPts val="1100"/>
              </a:spcBef>
              <a:spcAft>
                <a:spcPts val="0"/>
              </a:spcAft>
              <a:buClr>
                <a:srgbClr val="000000"/>
              </a:buClr>
              <a:buSzPts val="1000"/>
              <a:buFont typeface="Arial"/>
              <a:buNone/>
            </a:pPr>
            <a:endParaRPr sz="1600" b="0" i="0" u="none" strike="noStrike" cap="none">
              <a:solidFill>
                <a:srgbClr val="7A1743"/>
              </a:solidFill>
              <a:latin typeface="Georgia"/>
              <a:ea typeface="Georgia"/>
              <a:cs typeface="Georgia"/>
              <a:sym typeface="Georgia"/>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9"/>
          <p:cNvSpPr txBox="1">
            <a:spLocks noGrp="1"/>
          </p:cNvSpPr>
          <p:nvPr>
            <p:ph type="body" idx="1"/>
          </p:nvPr>
        </p:nvSpPr>
        <p:spPr>
          <a:xfrm>
            <a:off x="446489" y="1366611"/>
            <a:ext cx="8250900" cy="268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In today’s lesson, we’ll learn how to:</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chemeClr val="dk1"/>
                </a:solidFill>
                <a:latin typeface="Georgia"/>
                <a:ea typeface="Georgia"/>
                <a:cs typeface="Georgia"/>
                <a:sym typeface="Georgia"/>
              </a:rPr>
              <a:t>Create relationships between tables using: </a:t>
            </a:r>
            <a:endParaRPr sz="1800" b="0" i="0" u="none" strike="noStrike" cap="none">
              <a:solidFill>
                <a:srgbClr val="000000"/>
              </a:solidFill>
              <a:latin typeface="Arial"/>
              <a:ea typeface="Arial"/>
              <a:cs typeface="Arial"/>
              <a:sym typeface="Arial"/>
            </a:endParaRPr>
          </a:p>
          <a:p>
            <a:pPr marL="914400" marR="0" lvl="1" indent="-342900" algn="l" rtl="0">
              <a:lnSpc>
                <a:spcPct val="100000"/>
              </a:lnSpc>
              <a:spcBef>
                <a:spcPts val="0"/>
              </a:spcBef>
              <a:spcAft>
                <a:spcPts val="0"/>
              </a:spcAft>
              <a:buClr>
                <a:srgbClr val="000000"/>
              </a:buClr>
              <a:buSzPts val="1800"/>
              <a:buFont typeface="Georgia"/>
              <a:buAutoNum type="alphaLcPeriod"/>
            </a:pPr>
            <a:r>
              <a:rPr lang="en" sz="1800" b="0" i="0" u="none" strike="noStrike" cap="none">
                <a:solidFill>
                  <a:srgbClr val="7A1743"/>
                </a:solidFill>
                <a:latin typeface="Roboto Mono"/>
                <a:ea typeface="Roboto Mono"/>
                <a:cs typeface="Roboto Mono"/>
                <a:sym typeface="Roboto Mono"/>
              </a:rPr>
              <a:t>INNER</a:t>
            </a:r>
            <a:r>
              <a:rPr lang="en" sz="1800" b="0" i="0" u="none" strike="noStrike" cap="none">
                <a:solidFill>
                  <a:schemeClr val="dk1"/>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RIGHT</a:t>
            </a:r>
            <a:r>
              <a:rPr lang="en" sz="1800" b="0" i="0" u="none" strike="noStrike" cap="none">
                <a:solidFill>
                  <a:schemeClr val="dk1"/>
                </a:solidFill>
                <a:latin typeface="Georgia"/>
                <a:ea typeface="Georgia"/>
                <a:cs typeface="Georgia"/>
                <a:sym typeface="Georgia"/>
              </a:rPr>
              <a:t>, and </a:t>
            </a:r>
            <a:r>
              <a:rPr lang="en" sz="1800" b="0" i="0" u="none" strike="noStrike" cap="none">
                <a:solidFill>
                  <a:srgbClr val="7A1743"/>
                </a:solidFill>
                <a:latin typeface="Roboto Mono"/>
                <a:ea typeface="Roboto Mono"/>
                <a:cs typeface="Roboto Mono"/>
                <a:sym typeface="Roboto Mono"/>
              </a:rPr>
              <a:t>LEFT</a:t>
            </a:r>
            <a:r>
              <a:rPr lang="en" sz="1800" b="0" i="0" u="none" strike="noStrike" cap="none">
                <a:solidFill>
                  <a:schemeClr val="dk1"/>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JOINs</a:t>
            </a:r>
            <a:endParaRPr sz="1800" b="0" i="0" u="none" strike="noStrike" cap="none">
              <a:solidFill>
                <a:schemeClr val="dk1"/>
              </a:solidFill>
              <a:latin typeface="Roboto Mono"/>
              <a:ea typeface="Roboto Mono"/>
              <a:cs typeface="Roboto Mono"/>
              <a:sym typeface="Roboto Mono"/>
            </a:endParaRPr>
          </a:p>
          <a:p>
            <a:pPr marL="914400" marR="0" lvl="1" indent="-342900" algn="l" rtl="0">
              <a:lnSpc>
                <a:spcPct val="100000"/>
              </a:lnSpc>
              <a:spcBef>
                <a:spcPts val="0"/>
              </a:spcBef>
              <a:spcAft>
                <a:spcPts val="0"/>
              </a:spcAft>
              <a:buClr>
                <a:srgbClr val="000000"/>
              </a:buClr>
              <a:buSzPts val="1800"/>
              <a:buFont typeface="Georgia"/>
              <a:buAutoNum type="alphaLcPeriod"/>
            </a:pPr>
            <a:r>
              <a:rPr lang="en" sz="1800" b="0" i="0" u="none" strike="noStrike" cap="none">
                <a:solidFill>
                  <a:srgbClr val="7A1743"/>
                </a:solidFill>
                <a:latin typeface="Roboto Mono"/>
                <a:ea typeface="Roboto Mono"/>
                <a:cs typeface="Roboto Mono"/>
                <a:sym typeface="Roboto Mono"/>
              </a:rPr>
              <a:t>FULL</a:t>
            </a:r>
            <a:r>
              <a:rPr lang="en" sz="1800" b="0" i="0" u="none" strike="noStrike" cap="none">
                <a:solidFill>
                  <a:srgbClr val="7A1743"/>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OUTER</a:t>
            </a:r>
            <a:r>
              <a:rPr lang="en" sz="1800" b="0" i="0" u="none" strike="noStrike" cap="none">
                <a:solidFill>
                  <a:srgbClr val="7A1743"/>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JOINs</a:t>
            </a:r>
            <a:endParaRPr sz="1800" b="0" i="0" u="none" strike="noStrike" cap="none">
              <a:solidFill>
                <a:srgbClr val="7A1743"/>
              </a:solidFill>
              <a:latin typeface="Roboto Mono"/>
              <a:ea typeface="Roboto Mono"/>
              <a:cs typeface="Roboto Mono"/>
              <a:sym typeface="Roboto Mono"/>
            </a:endParaRPr>
          </a:p>
          <a:p>
            <a:pPr marL="914400" marR="0" lvl="1" indent="-342900" algn="l" rtl="0">
              <a:lnSpc>
                <a:spcPct val="100000"/>
              </a:lnSpc>
              <a:spcBef>
                <a:spcPts val="0"/>
              </a:spcBef>
              <a:spcAft>
                <a:spcPts val="0"/>
              </a:spcAft>
              <a:buClr>
                <a:srgbClr val="000000"/>
              </a:buClr>
              <a:buSzPts val="1800"/>
              <a:buFont typeface="Georgia"/>
              <a:buAutoNum type="alphaLcPeriod"/>
            </a:pPr>
            <a:r>
              <a:rPr lang="en" sz="1800" b="0" i="0" u="none" strike="noStrike" cap="none">
                <a:solidFill>
                  <a:srgbClr val="7A1743"/>
                </a:solidFill>
                <a:latin typeface="Roboto Mono"/>
                <a:ea typeface="Roboto Mono"/>
                <a:cs typeface="Roboto Mono"/>
                <a:sym typeface="Roboto Mono"/>
              </a:rPr>
              <a:t>EXCEPTION</a:t>
            </a:r>
            <a:r>
              <a:rPr lang="en" sz="1800" b="0" i="0" u="none" strike="noStrike" cap="none">
                <a:solidFill>
                  <a:srgbClr val="7A1743"/>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JOINs</a:t>
            </a:r>
            <a:endParaRPr sz="1800" b="0" i="0" u="none" strike="noStrike" cap="none">
              <a:solidFill>
                <a:srgbClr val="7A1743"/>
              </a:solidFill>
              <a:latin typeface="Roboto Mono"/>
              <a:ea typeface="Roboto Mono"/>
              <a:cs typeface="Roboto Mono"/>
              <a:sym typeface="Roboto Mono"/>
            </a:endParaRPr>
          </a:p>
          <a:p>
            <a:pPr marL="914400" marR="0" lvl="0" indent="0" algn="l" rtl="0">
              <a:lnSpc>
                <a:spcPct val="100000"/>
              </a:lnSpc>
              <a:spcBef>
                <a:spcPts val="0"/>
              </a:spcBef>
              <a:spcAft>
                <a:spcPts val="0"/>
              </a:spcAft>
              <a:buNone/>
            </a:pPr>
            <a:br>
              <a:rPr lang="en" sz="1800" b="0" i="0" u="none" strike="noStrike" cap="none">
                <a:solidFill>
                  <a:schemeClr val="dk1"/>
                </a:solidFill>
                <a:latin typeface="Roboto Mono"/>
                <a:ea typeface="Roboto Mono"/>
                <a:cs typeface="Roboto Mono"/>
                <a:sym typeface="Roboto Mono"/>
              </a:rPr>
            </a:br>
            <a:endParaRPr sz="1800" b="0" i="0" u="none" strike="noStrike" cap="none">
              <a:solidFill>
                <a:schemeClr val="dk1"/>
              </a:solidFill>
              <a:latin typeface="Roboto Mono"/>
              <a:ea typeface="Roboto Mono"/>
              <a:cs typeface="Roboto Mono"/>
              <a:sym typeface="Roboto Mono"/>
            </a:endParaRPr>
          </a:p>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chemeClr val="dk1"/>
                </a:solidFill>
                <a:latin typeface="Georgia"/>
                <a:ea typeface="Georgia"/>
                <a:cs typeface="Georgia"/>
                <a:sym typeface="Georgia"/>
              </a:rPr>
              <a:t>Optimize queries using </a:t>
            </a:r>
            <a:r>
              <a:rPr lang="en" sz="1800" b="0" i="0" u="none" strike="noStrike" cap="none">
                <a:solidFill>
                  <a:srgbClr val="7A1743"/>
                </a:solidFill>
                <a:latin typeface="Roboto Mono"/>
                <a:ea typeface="Roboto Mono"/>
                <a:cs typeface="Roboto Mono"/>
                <a:sym typeface="Roboto Mono"/>
              </a:rPr>
              <a:t>WHERE</a:t>
            </a:r>
            <a:r>
              <a:rPr lang="en" sz="1800">
                <a:solidFill>
                  <a:schemeClr val="dk1"/>
                </a:solidFill>
                <a:latin typeface="Georgia"/>
                <a:ea typeface="Georgia"/>
                <a:cs typeface="Georgia"/>
                <a:sym typeface="Georgia"/>
              </a:rPr>
              <a:t> and</a:t>
            </a:r>
            <a:r>
              <a:rPr lang="en" sz="1800" b="0" i="0" u="none" strike="noStrike" cap="none">
                <a:solidFill>
                  <a:schemeClr val="dk1"/>
                </a:solidFill>
                <a:latin typeface="Georgia"/>
                <a:ea typeface="Georgia"/>
                <a:cs typeface="Georgia"/>
                <a:sym typeface="Georgia"/>
              </a:rPr>
              <a:t> </a:t>
            </a:r>
            <a:r>
              <a:rPr lang="en" sz="1800" b="0" i="0" u="none" strike="noStrike" cap="none">
                <a:solidFill>
                  <a:srgbClr val="7A1743"/>
                </a:solidFill>
                <a:latin typeface="Roboto Mono"/>
                <a:ea typeface="Roboto Mono"/>
                <a:cs typeface="Roboto Mono"/>
                <a:sym typeface="Roboto Mono"/>
              </a:rPr>
              <a:t>LIMIT</a:t>
            </a:r>
            <a:r>
              <a:rPr lang="en" sz="1800" b="0" i="0" u="none" strike="noStrike" cap="none">
                <a:solidFill>
                  <a:schemeClr val="dk1"/>
                </a:solidFill>
                <a:latin typeface="Georgia"/>
                <a:ea typeface="Georgia"/>
                <a:cs typeface="Georgia"/>
                <a:sym typeface="Georgia"/>
              </a:rPr>
              <a:t>.</a:t>
            </a:r>
            <a:endParaRPr sz="1800" b="0" i="0" u="none" strike="noStrike" cap="none">
              <a:solidFill>
                <a:srgbClr val="000000"/>
              </a:solidFill>
              <a:latin typeface="Georgia"/>
              <a:ea typeface="Georgia"/>
              <a:cs typeface="Georgia"/>
              <a:sym typeface="Georgia"/>
            </a:endParaRPr>
          </a:p>
        </p:txBody>
      </p:sp>
      <p:sp>
        <p:nvSpPr>
          <p:cNvPr id="564" name="Google Shape;564;p69"/>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1000"/>
              <a:buFont typeface="Oswald"/>
              <a:buNone/>
            </a:pPr>
            <a:r>
              <a:rPr lang="en" sz="3800" b="1" i="0" u="none" strike="noStrike" cap="none">
                <a:solidFill>
                  <a:srgbClr val="000000"/>
                </a:solidFill>
                <a:latin typeface="Oswald"/>
                <a:ea typeface="Oswald"/>
                <a:cs typeface="Oswald"/>
                <a:sym typeface="Oswald"/>
              </a:rPr>
              <a:t>LEARNING OBJECTIVES</a:t>
            </a:r>
            <a:endParaRPr sz="1000" b="0" i="0" u="none" strike="noStrike" cap="none">
              <a:solidFill>
                <a:srgbClr val="000000"/>
              </a:solidFill>
              <a:latin typeface="Arial"/>
              <a:ea typeface="Arial"/>
              <a:cs typeface="Arial"/>
              <a:sym typeface="Arial"/>
            </a:endParaRPr>
          </a:p>
        </p:txBody>
      </p:sp>
      <p:sp>
        <p:nvSpPr>
          <p:cNvPr id="565" name="Google Shape;565;p69"/>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 sz="2300" b="1" i="0" u="none" strike="noStrike" cap="none">
                <a:solidFill>
                  <a:schemeClr val="dk1"/>
                </a:solidFill>
                <a:latin typeface="Oswald"/>
                <a:ea typeface="Oswald"/>
                <a:cs typeface="Oswald"/>
                <a:sym typeface="Oswald"/>
              </a:rPr>
              <a:t>MULTIPLE RELATIONSHIPS IN SQL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6"/>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6800"/>
              <a:buFont typeface="Oswald"/>
              <a:buNone/>
            </a:pPr>
            <a:r>
              <a:rPr lang="en" sz="6800" b="1" i="0" u="none" strike="noStrike" cap="none">
                <a:solidFill>
                  <a:srgbClr val="FFFFFF"/>
                </a:solidFill>
                <a:latin typeface="Oswald"/>
                <a:ea typeface="Oswald"/>
                <a:cs typeface="Oswald"/>
                <a:sym typeface="Oswald"/>
              </a:rPr>
              <a:t>INDEPENDENT PRACTICE: </a:t>
            </a:r>
            <a:br>
              <a:rPr lang="en" sz="6800" b="1" i="0" u="none" strike="noStrike" cap="none">
                <a:solidFill>
                  <a:srgbClr val="FFFFFF"/>
                </a:solidFill>
                <a:latin typeface="Oswald"/>
                <a:ea typeface="Oswald"/>
                <a:cs typeface="Oswald"/>
                <a:sym typeface="Oswald"/>
              </a:rPr>
            </a:br>
            <a:r>
              <a:rPr lang="en" sz="6800" b="1">
                <a:solidFill>
                  <a:srgbClr val="FFFFFF"/>
                </a:solidFill>
                <a:latin typeface="Oswald"/>
                <a:ea typeface="Oswald"/>
                <a:cs typeface="Oswald"/>
                <a:sym typeface="Oswald"/>
              </a:rPr>
              <a:t>HOMEWORK</a:t>
            </a:r>
            <a:endParaRPr sz="1000" b="0" i="0" u="none" strike="noStrike" cap="none">
              <a:solidFill>
                <a:srgbClr val="000000"/>
              </a:solidFill>
              <a:latin typeface="Arial"/>
              <a:ea typeface="Arial"/>
              <a:cs typeface="Arial"/>
              <a:sym typeface="Arial"/>
            </a:endParaRPr>
          </a:p>
        </p:txBody>
      </p:sp>
      <p:sp>
        <p:nvSpPr>
          <p:cNvPr id="816" name="Google Shape;816;p96"/>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 sz="2300" b="1" i="0" u="none" strike="noStrike" cap="none">
                <a:solidFill>
                  <a:schemeClr val="dk1"/>
                </a:solidFill>
                <a:latin typeface="Oswald"/>
                <a:ea typeface="Oswald"/>
                <a:cs typeface="Oswald"/>
                <a:sym typeface="Oswald"/>
              </a:rPr>
              <a:t>MULTIPLE RELATIONSHIPS IN SQL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300"/>
              <a:buFont typeface="Arial"/>
              <a:buNone/>
            </a:pP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97"/>
          <p:cNvPicPr preferRelativeResize="0"/>
          <p:nvPr/>
        </p:nvPicPr>
        <p:blipFill rotWithShape="1">
          <a:blip r:embed="rId3">
            <a:alphaModFix/>
          </a:blip>
          <a:srcRect/>
          <a:stretch/>
        </p:blipFill>
        <p:spPr>
          <a:xfrm>
            <a:off x="749953" y="2184183"/>
            <a:ext cx="669726" cy="669726"/>
          </a:xfrm>
          <a:prstGeom prst="rect">
            <a:avLst/>
          </a:prstGeom>
          <a:noFill/>
          <a:ln>
            <a:noFill/>
          </a:ln>
        </p:spPr>
      </p:pic>
      <p:sp>
        <p:nvSpPr>
          <p:cNvPr id="822" name="Google Shape;822;p97"/>
          <p:cNvSpPr txBox="1"/>
          <p:nvPr/>
        </p:nvSpPr>
        <p:spPr>
          <a:xfrm>
            <a:off x="510680" y="1546255"/>
            <a:ext cx="19404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EXERCISE</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sp>
        <p:nvSpPr>
          <p:cNvPr id="823" name="Google Shape;823;p97"/>
          <p:cNvSpPr/>
          <p:nvPr/>
        </p:nvSpPr>
        <p:spPr>
          <a:xfrm>
            <a:off x="2079975" y="1171800"/>
            <a:ext cx="6637200" cy="3542400"/>
          </a:xfrm>
          <a:prstGeom prst="rect">
            <a:avLst/>
          </a:prstGeom>
          <a:noFill/>
          <a:ln>
            <a:noFill/>
          </a:ln>
        </p:spPr>
        <p:txBody>
          <a:bodyPr spcFirstLastPara="1" wrap="square" lIns="35750" tIns="35750" rIns="35750" bIns="35750" anchor="ctr" anchorCtr="0">
            <a:noAutofit/>
          </a:bodyPr>
          <a:lstStyle/>
          <a:p>
            <a:pPr marL="0" marR="0" lvl="0" indent="0" algn="l" rtl="0">
              <a:lnSpc>
                <a:spcPct val="120000"/>
              </a:lnSpc>
              <a:spcBef>
                <a:spcPts val="0"/>
              </a:spcBef>
              <a:spcAft>
                <a:spcPts val="0"/>
              </a:spcAft>
              <a:buClr>
                <a:schemeClr val="dk1"/>
              </a:buClr>
              <a:buSzPts val="1200"/>
              <a:buFont typeface="Georgia"/>
              <a:buNone/>
            </a:pPr>
            <a:r>
              <a:rPr lang="en" sz="1200" b="0" i="0" u="none" strike="noStrike" cap="none">
                <a:solidFill>
                  <a:schemeClr val="dk1"/>
                </a:solidFill>
                <a:latin typeface="Georgia"/>
                <a:ea typeface="Georgia"/>
                <a:cs typeface="Georgia"/>
                <a:sym typeface="Georgia"/>
              </a:rPr>
              <a:t>Your Deloitte boss has some more questions. Write queries to answer the following questions:</a:t>
            </a:r>
            <a:br>
              <a:rPr lang="en" sz="1200" b="0" i="0" u="none" strike="noStrike" cap="none">
                <a:solidFill>
                  <a:schemeClr val="dk1"/>
                </a:solidFill>
                <a:latin typeface="Georgia"/>
                <a:ea typeface="Georgia"/>
                <a:cs typeface="Georgia"/>
                <a:sym typeface="Georgia"/>
              </a:rPr>
            </a:br>
            <a:endParaRPr sz="1200" b="0" i="0" u="none" strike="noStrike" cap="none">
              <a:solidFill>
                <a:schemeClr val="dk1"/>
              </a:solidFill>
              <a:latin typeface="Georgia"/>
              <a:ea typeface="Georgia"/>
              <a:cs typeface="Georgia"/>
              <a:sym typeface="Georgia"/>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Show the number of frame sales in the database. Limit to the top 10 products.</a:t>
            </a:r>
            <a:endParaRPr sz="1200" b="0" i="0" u="none" strike="noStrike" cap="none">
              <a:solidFill>
                <a:srgbClr val="000000"/>
              </a:solidFill>
              <a:latin typeface="Arial"/>
              <a:ea typeface="Arial"/>
              <a:cs typeface="Arial"/>
              <a:sym typeface="Arial"/>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Generate a list of only the </a:t>
            </a:r>
            <a:r>
              <a:rPr lang="en" sz="1200" i="1">
                <a:solidFill>
                  <a:schemeClr val="dk1"/>
                </a:solidFill>
                <a:latin typeface="Georgia"/>
                <a:ea typeface="Georgia"/>
                <a:cs typeface="Georgia"/>
                <a:sym typeface="Georgia"/>
              </a:rPr>
              <a:t>mountain bike</a:t>
            </a:r>
            <a:r>
              <a:rPr lang="en" sz="1200">
                <a:solidFill>
                  <a:schemeClr val="dk1"/>
                </a:solidFill>
                <a:latin typeface="Georgia"/>
                <a:ea typeface="Georgia"/>
                <a:cs typeface="Georgia"/>
                <a:sym typeface="Georgia"/>
              </a:rPr>
              <a:t> frames sold.</a:t>
            </a:r>
            <a:endParaRPr sz="1200" b="0" i="0" u="none" strike="noStrike" cap="none">
              <a:solidFill>
                <a:srgbClr val="000000"/>
              </a:solidFill>
              <a:latin typeface="Arial"/>
              <a:ea typeface="Arial"/>
              <a:cs typeface="Arial"/>
              <a:sym typeface="Arial"/>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b="0" i="0" u="none" strike="noStrike" cap="none">
                <a:solidFill>
                  <a:schemeClr val="dk1"/>
                </a:solidFill>
                <a:latin typeface="Georgia"/>
                <a:ea typeface="Georgia"/>
                <a:cs typeface="Georgia"/>
                <a:sym typeface="Georgia"/>
              </a:rPr>
              <a:t>Which </a:t>
            </a:r>
            <a:r>
              <a:rPr lang="en" sz="1200">
                <a:solidFill>
                  <a:schemeClr val="dk1"/>
                </a:solidFill>
                <a:latin typeface="Georgia"/>
                <a:ea typeface="Georgia"/>
                <a:cs typeface="Georgia"/>
                <a:sym typeface="Georgia"/>
              </a:rPr>
              <a:t>mountain bike frames</a:t>
            </a:r>
            <a:r>
              <a:rPr lang="en" sz="1200" b="0" i="0" u="none" strike="noStrike" cap="none">
                <a:solidFill>
                  <a:schemeClr val="dk1"/>
                </a:solidFill>
                <a:latin typeface="Georgia"/>
                <a:ea typeface="Georgia"/>
                <a:cs typeface="Georgia"/>
                <a:sym typeface="Georgia"/>
              </a:rPr>
              <a:t> were </a:t>
            </a:r>
            <a:r>
              <a:rPr lang="en" sz="1200" b="0" i="1" u="none" strike="noStrike" cap="none">
                <a:solidFill>
                  <a:schemeClr val="dk1"/>
                </a:solidFill>
                <a:latin typeface="Georgia"/>
                <a:ea typeface="Georgia"/>
                <a:cs typeface="Georgia"/>
                <a:sym typeface="Georgia"/>
              </a:rPr>
              <a:t>not</a:t>
            </a:r>
            <a:r>
              <a:rPr lang="en" sz="1200" b="0" i="0" u="none" strike="noStrike" cap="none">
                <a:solidFill>
                  <a:schemeClr val="dk1"/>
                </a:solidFill>
                <a:latin typeface="Georgia"/>
                <a:ea typeface="Georgia"/>
                <a:cs typeface="Georgia"/>
                <a:sym typeface="Georgia"/>
              </a:rPr>
              <a:t> sold?</a:t>
            </a:r>
            <a:endParaRPr sz="1200" b="0" i="0" u="none" strike="noStrike" cap="none">
              <a:solidFill>
                <a:srgbClr val="000000"/>
              </a:solidFill>
              <a:latin typeface="Arial"/>
              <a:ea typeface="Arial"/>
              <a:cs typeface="Arial"/>
              <a:sym typeface="Arial"/>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How many distinct stores are there? </a:t>
            </a:r>
            <a:r>
              <a:rPr lang="en" sz="1200" i="1">
                <a:solidFill>
                  <a:schemeClr val="dk1"/>
                </a:solidFill>
                <a:latin typeface="Georgia"/>
                <a:ea typeface="Georgia"/>
                <a:cs typeface="Georgia"/>
                <a:sym typeface="Georgia"/>
              </a:rPr>
              <a:t>(Hint: use sales.store table)</a:t>
            </a:r>
            <a:endParaRPr sz="1200" b="0" i="1" u="none" strike="noStrike" cap="none">
              <a:solidFill>
                <a:srgbClr val="000000"/>
              </a:solidFill>
              <a:latin typeface="Arial"/>
              <a:ea typeface="Arial"/>
              <a:cs typeface="Arial"/>
              <a:sym typeface="Arial"/>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How much money has “Frugal Bike Shop” spent in its history with Adventure Works Cycles? Do not include tax or freight fees. </a:t>
            </a:r>
            <a:r>
              <a:rPr lang="en" sz="1200" i="1">
                <a:solidFill>
                  <a:schemeClr val="dk1"/>
                </a:solidFill>
                <a:latin typeface="Georgia"/>
                <a:ea typeface="Georgia"/>
                <a:cs typeface="Georgia"/>
                <a:sym typeface="Georgia"/>
              </a:rPr>
              <a:t>(Hint: sales.salesorderheader table)</a:t>
            </a:r>
            <a:endParaRPr sz="1200" b="0" i="1" u="none" strike="noStrike" cap="none">
              <a:solidFill>
                <a:srgbClr val="000000"/>
              </a:solidFill>
              <a:latin typeface="Arial"/>
              <a:ea typeface="Arial"/>
              <a:cs typeface="Arial"/>
              <a:sym typeface="Arial"/>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How many distinct / unique products has Frugal Bike Shop purchased in its history with Adventure Works Cycles? (</a:t>
            </a:r>
            <a:r>
              <a:rPr lang="en" sz="1200" i="1">
                <a:solidFill>
                  <a:schemeClr val="dk1"/>
                </a:solidFill>
                <a:latin typeface="Georgia"/>
                <a:ea typeface="Georgia"/>
                <a:cs typeface="Georgia"/>
                <a:sym typeface="Georgia"/>
              </a:rPr>
              <a:t>Hint: start with the stores table and work toward product table. Your query will take a very very long time if you go the other way around)</a:t>
            </a:r>
            <a:endParaRPr sz="1200" b="0" i="1" u="none" strike="noStrike" cap="none">
              <a:solidFill>
                <a:srgbClr val="000000"/>
              </a:solidFill>
              <a:latin typeface="Arial"/>
              <a:ea typeface="Arial"/>
              <a:cs typeface="Arial"/>
              <a:sym typeface="Arial"/>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Write a query that generates a list of all products (id and name) purchased by Frugal Bike Shop, along with the total amount sold for each product.</a:t>
            </a:r>
            <a:endParaRPr sz="1200">
              <a:solidFill>
                <a:schemeClr val="dk1"/>
              </a:solidFill>
              <a:latin typeface="Georgia"/>
              <a:ea typeface="Georgia"/>
              <a:cs typeface="Georgia"/>
              <a:sym typeface="Georgia"/>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Get a list of product ids that Frugal Bike Shop </a:t>
            </a:r>
            <a:r>
              <a:rPr lang="en" sz="1200" i="1">
                <a:solidFill>
                  <a:schemeClr val="dk1"/>
                </a:solidFill>
                <a:latin typeface="Georgia"/>
                <a:ea typeface="Georgia"/>
                <a:cs typeface="Georgia"/>
                <a:sym typeface="Georgia"/>
              </a:rPr>
              <a:t>hasn’t</a:t>
            </a:r>
            <a:r>
              <a:rPr lang="en" sz="1200">
                <a:solidFill>
                  <a:schemeClr val="dk1"/>
                </a:solidFill>
                <a:latin typeface="Georgia"/>
                <a:ea typeface="Georgia"/>
                <a:cs typeface="Georgia"/>
                <a:sym typeface="Georgia"/>
              </a:rPr>
              <a:t> purchased.</a:t>
            </a:r>
            <a:endParaRPr sz="1200">
              <a:solidFill>
                <a:schemeClr val="dk1"/>
              </a:solidFill>
              <a:latin typeface="Georgia"/>
              <a:ea typeface="Georgia"/>
              <a:cs typeface="Georgia"/>
              <a:sym typeface="Georgia"/>
            </a:endParaRPr>
          </a:p>
          <a:p>
            <a:pPr marL="457200" marR="0" lvl="0" indent="-304800" algn="l" rtl="0">
              <a:lnSpc>
                <a:spcPct val="120000"/>
              </a:lnSpc>
              <a:spcBef>
                <a:spcPts val="0"/>
              </a:spcBef>
              <a:spcAft>
                <a:spcPts val="0"/>
              </a:spcAft>
              <a:buClr>
                <a:schemeClr val="dk1"/>
              </a:buClr>
              <a:buSzPts val="1200"/>
              <a:buFont typeface="Georgia"/>
              <a:buAutoNum type="arabicPeriod"/>
            </a:pPr>
            <a:r>
              <a:rPr lang="en" sz="1200">
                <a:solidFill>
                  <a:schemeClr val="dk1"/>
                </a:solidFill>
                <a:latin typeface="Georgia"/>
                <a:ea typeface="Georgia"/>
                <a:cs typeface="Georgia"/>
                <a:sym typeface="Georgia"/>
              </a:rPr>
              <a:t>Write a query to show total sales for all bike shops, by shop. Do not include tax and freight.</a:t>
            </a:r>
            <a:endParaRPr sz="1200">
              <a:solidFill>
                <a:schemeClr val="dk1"/>
              </a:solidFill>
              <a:latin typeface="Georgia"/>
              <a:ea typeface="Georgia"/>
              <a:cs typeface="Georgia"/>
              <a:sym typeface="Georgia"/>
            </a:endParaRPr>
          </a:p>
        </p:txBody>
      </p:sp>
      <p:cxnSp>
        <p:nvCxnSpPr>
          <p:cNvPr id="824" name="Google Shape;824;p97"/>
          <p:cNvCxnSpPr/>
          <p:nvPr/>
        </p:nvCxnSpPr>
        <p:spPr>
          <a:xfrm rot="10800000">
            <a:off x="1756371" y="1236583"/>
            <a:ext cx="0" cy="3282900"/>
          </a:xfrm>
          <a:prstGeom prst="straightConnector1">
            <a:avLst/>
          </a:prstGeom>
          <a:noFill/>
          <a:ln w="9525" cap="flat" cmpd="sng">
            <a:solidFill>
              <a:srgbClr val="B7B7B7"/>
            </a:solidFill>
            <a:prstDash val="solid"/>
            <a:round/>
            <a:headEnd type="none" w="sm" len="sm"/>
            <a:tailEnd type="none" w="sm" len="sm"/>
          </a:ln>
        </p:spPr>
      </p:cxnSp>
      <p:sp>
        <p:nvSpPr>
          <p:cNvPr id="825" name="Google Shape;825;p97"/>
          <p:cNvSpPr/>
          <p:nvPr/>
        </p:nvSpPr>
        <p:spPr>
          <a:xfrm>
            <a:off x="446484" y="518823"/>
            <a:ext cx="74655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ACTIVITY: JOINS</a:t>
            </a:r>
            <a:endParaRPr sz="23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6800"/>
              <a:buFont typeface="Oswald"/>
              <a:buNone/>
            </a:pPr>
            <a:r>
              <a:rPr lang="en" sz="6800" b="1" i="0" u="none" strike="noStrike" cap="none">
                <a:solidFill>
                  <a:srgbClr val="FFFFFF"/>
                </a:solidFill>
                <a:latin typeface="Oswald"/>
                <a:ea typeface="Oswald"/>
                <a:cs typeface="Oswald"/>
                <a:sym typeface="Oswald"/>
              </a:rPr>
              <a:t>INTRODUCTION: </a:t>
            </a:r>
            <a:endParaRPr sz="1000" b="0" i="0" u="none" strike="noStrike" cap="none">
              <a:solidFill>
                <a:srgbClr val="000000"/>
              </a:solidFill>
              <a:latin typeface="Arial"/>
              <a:ea typeface="Arial"/>
              <a:cs typeface="Arial"/>
              <a:sym typeface="Arial"/>
            </a:endParaRPr>
          </a:p>
          <a:p>
            <a:pPr marL="0" marR="0" lvl="0" indent="0" algn="l" rtl="0">
              <a:lnSpc>
                <a:spcPct val="88333"/>
              </a:lnSpc>
              <a:spcBef>
                <a:spcPts val="0"/>
              </a:spcBef>
              <a:spcAft>
                <a:spcPts val="0"/>
              </a:spcAft>
              <a:buClr>
                <a:srgbClr val="FFFFFF"/>
              </a:buClr>
              <a:buSzPts val="6800"/>
              <a:buFont typeface="Oswald"/>
              <a:buNone/>
            </a:pPr>
            <a:r>
              <a:rPr lang="en" sz="6800" b="1" i="0" u="none" strike="noStrike" cap="none">
                <a:solidFill>
                  <a:srgbClr val="FFFFFF"/>
                </a:solidFill>
                <a:latin typeface="Oswald"/>
                <a:ea typeface="Oswald"/>
                <a:cs typeface="Oswald"/>
                <a:sym typeface="Oswald"/>
              </a:rPr>
              <a:t>TYPES OF JOINS</a:t>
            </a:r>
            <a:endParaRPr sz="1000" b="0" i="0" u="none" strike="noStrike" cap="none">
              <a:solidFill>
                <a:srgbClr val="000000"/>
              </a:solidFill>
              <a:latin typeface="Arial"/>
              <a:ea typeface="Arial"/>
              <a:cs typeface="Arial"/>
              <a:sym typeface="Arial"/>
            </a:endParaRPr>
          </a:p>
        </p:txBody>
      </p:sp>
      <p:sp>
        <p:nvSpPr>
          <p:cNvPr id="571" name="Google Shape;571;p70"/>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 sz="2300" b="1" i="0" u="none" strike="noStrike" cap="none">
                <a:solidFill>
                  <a:schemeClr val="dk1"/>
                </a:solidFill>
                <a:latin typeface="Oswald"/>
                <a:ea typeface="Oswald"/>
                <a:cs typeface="Oswald"/>
                <a:sym typeface="Oswald"/>
              </a:rPr>
              <a:t>MULTIPLE RELATIONSHIPS IN SQL</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300"/>
              <a:buFont typeface="Arial"/>
              <a:buNone/>
            </a:pP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Arial"/>
              <a:buNone/>
            </a:pPr>
            <a:endParaRPr sz="23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1"/>
          <p:cNvSpPr/>
          <p:nvPr/>
        </p:nvSpPr>
        <p:spPr>
          <a:xfrm>
            <a:off x="446484" y="518823"/>
            <a:ext cx="6109500" cy="3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2300"/>
              <a:buFont typeface="Arial"/>
              <a:buNone/>
            </a:pPr>
            <a:r>
              <a:rPr lang="en" sz="2300" b="1" i="0" u="none" strike="noStrike" cap="none">
                <a:solidFill>
                  <a:schemeClr val="dk1"/>
                </a:solidFill>
                <a:latin typeface="Oswald"/>
                <a:ea typeface="Oswald"/>
                <a:cs typeface="Oswald"/>
                <a:sym typeface="Oswald"/>
              </a:rPr>
              <a:t>TYPES OF JOINS</a:t>
            </a:r>
            <a:endParaRPr sz="1000" b="0" i="0" u="none" strike="noStrike" cap="none">
              <a:solidFill>
                <a:srgbClr val="000000"/>
              </a:solidFill>
              <a:latin typeface="Arial"/>
              <a:ea typeface="Arial"/>
              <a:cs typeface="Arial"/>
              <a:sym typeface="Arial"/>
            </a:endParaRPr>
          </a:p>
        </p:txBody>
      </p:sp>
      <p:sp>
        <p:nvSpPr>
          <p:cNvPr id="577" name="Google Shape;577;p71"/>
          <p:cNvSpPr txBox="1">
            <a:spLocks noGrp="1"/>
          </p:cNvSpPr>
          <p:nvPr>
            <p:ph type="body" idx="1"/>
          </p:nvPr>
        </p:nvSpPr>
        <p:spPr>
          <a:xfrm>
            <a:off x="446489" y="910563"/>
            <a:ext cx="8250900" cy="2683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000"/>
              <a:buFont typeface="Arial"/>
              <a:buNone/>
            </a:pPr>
            <a:r>
              <a:rPr lang="en" sz="1800" b="0" i="0" u="none" strike="noStrike" cap="none" dirty="0">
                <a:solidFill>
                  <a:schemeClr val="dk1"/>
                </a:solidFill>
                <a:latin typeface="Georgia"/>
                <a:ea typeface="Georgia"/>
                <a:cs typeface="Georgia"/>
                <a:sym typeface="Georgia"/>
              </a:rPr>
              <a:t>As we’ve seen, SQL is written from left to right. The code is also read from left to right.</a:t>
            </a:r>
            <a:br>
              <a:rPr lang="en" sz="1800" b="0" i="0" u="none" strike="noStrike" cap="none" dirty="0">
                <a:solidFill>
                  <a:schemeClr val="dk1"/>
                </a:solidFill>
                <a:latin typeface="Georgia"/>
                <a:ea typeface="Georgia"/>
                <a:cs typeface="Georgia"/>
                <a:sym typeface="Georgia"/>
              </a:rPr>
            </a:br>
            <a:endParaRPr sz="1800" b="0" i="0" u="none" strike="noStrike" cap="none" dirty="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r>
              <a:rPr lang="en" sz="1800" b="0" i="0" u="none" strike="noStrike" cap="none" dirty="0">
                <a:solidFill>
                  <a:schemeClr val="dk1"/>
                </a:solidFill>
                <a:latin typeface="Georgia"/>
                <a:ea typeface="Georgia"/>
                <a:cs typeface="Georgia"/>
                <a:sym typeface="Georgia"/>
              </a:rPr>
              <a:t>When you create </a:t>
            </a:r>
            <a:r>
              <a:rPr lang="en" sz="1800" b="0" i="0" u="none" strike="noStrike" cap="none" dirty="0">
                <a:solidFill>
                  <a:srgbClr val="7A1743"/>
                </a:solidFill>
                <a:latin typeface="Roboto Mono"/>
                <a:ea typeface="Roboto Mono"/>
                <a:cs typeface="Roboto Mono"/>
                <a:sym typeface="Roboto Mono"/>
              </a:rPr>
              <a:t>JOIN</a:t>
            </a:r>
            <a:r>
              <a:rPr lang="en" sz="1800" b="0" i="0" u="none" strike="noStrike" cap="none" dirty="0">
                <a:solidFill>
                  <a:schemeClr val="dk1"/>
                </a:solidFill>
                <a:latin typeface="Roboto Mono"/>
                <a:ea typeface="Roboto Mono"/>
                <a:cs typeface="Roboto Mono"/>
                <a:sym typeface="Roboto Mono"/>
              </a:rPr>
              <a:t>s</a:t>
            </a:r>
            <a:r>
              <a:rPr lang="en" sz="1800" b="0" i="0" u="none" strike="noStrike" cap="none" dirty="0">
                <a:solidFill>
                  <a:schemeClr val="dk1"/>
                </a:solidFill>
                <a:latin typeface="Georgia"/>
                <a:ea typeface="Georgia"/>
                <a:cs typeface="Georgia"/>
                <a:sym typeface="Georgia"/>
              </a:rPr>
              <a:t>, your first (or primary) table is known as the </a:t>
            </a:r>
            <a:r>
              <a:rPr lang="en" sz="1800" b="0" i="0" u="none" strike="noStrike" cap="none" dirty="0">
                <a:solidFill>
                  <a:srgbClr val="7A1743"/>
                </a:solidFill>
                <a:latin typeface="Roboto Mono"/>
                <a:ea typeface="Roboto Mono"/>
                <a:cs typeface="Roboto Mono"/>
                <a:sym typeface="Roboto Mono"/>
              </a:rPr>
              <a:t>LEFT</a:t>
            </a:r>
            <a:r>
              <a:rPr lang="en" sz="1800" b="0" i="0" u="none" strike="noStrike" cap="none" dirty="0">
                <a:solidFill>
                  <a:schemeClr val="dk1"/>
                </a:solidFill>
                <a:latin typeface="Georgia"/>
                <a:ea typeface="Georgia"/>
                <a:cs typeface="Georgia"/>
                <a:sym typeface="Georgia"/>
              </a:rPr>
              <a:t> table and the second table is known as the </a:t>
            </a:r>
            <a:r>
              <a:rPr lang="en" sz="1800" b="0" i="0" u="none" strike="noStrike" cap="none" dirty="0">
                <a:solidFill>
                  <a:srgbClr val="7A1743"/>
                </a:solidFill>
                <a:latin typeface="Roboto Mono"/>
                <a:ea typeface="Roboto Mono"/>
                <a:cs typeface="Roboto Mono"/>
                <a:sym typeface="Roboto Mono"/>
              </a:rPr>
              <a:t>RIGHT</a:t>
            </a:r>
            <a:r>
              <a:rPr lang="en" sz="1800" b="0" i="0" u="none" strike="noStrike" cap="none" dirty="0">
                <a:solidFill>
                  <a:schemeClr val="dk1"/>
                </a:solidFill>
                <a:latin typeface="Georgia"/>
                <a:ea typeface="Georgia"/>
                <a:cs typeface="Georgia"/>
                <a:sym typeface="Georgia"/>
              </a:rPr>
              <a:t> table.</a:t>
            </a:r>
            <a:endParaRPr sz="1800" b="0" i="0" u="none" strike="noStrike" cap="none" dirty="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000"/>
              <a:buFont typeface="Arial"/>
              <a:buNone/>
            </a:pPr>
            <a:endParaRPr sz="1800" b="0" i="0" u="none" strike="noStrike" cap="none" dirty="0">
              <a:solidFill>
                <a:srgbClr val="7A1743"/>
              </a:solidFill>
              <a:latin typeface="Roboto Mono"/>
              <a:ea typeface="Roboto Mono"/>
              <a:cs typeface="Roboto Mono"/>
              <a:sym typeface="Roboto Mono"/>
            </a:endParaRPr>
          </a:p>
          <a:p>
            <a:pPr marL="0" marR="0" lvl="0" indent="0" algn="l" rtl="0">
              <a:lnSpc>
                <a:spcPct val="120000"/>
              </a:lnSpc>
              <a:spcBef>
                <a:spcPts val="0"/>
              </a:spcBef>
              <a:spcAft>
                <a:spcPts val="0"/>
              </a:spcAft>
              <a:buClr>
                <a:srgbClr val="000000"/>
              </a:buClr>
              <a:buSzPts val="1000"/>
              <a:buFont typeface="Arial"/>
              <a:buNone/>
            </a:pPr>
            <a:r>
              <a:rPr lang="en" sz="1800" b="0" i="0" u="none" strike="noStrike" cap="none" dirty="0">
                <a:solidFill>
                  <a:srgbClr val="7A1743"/>
                </a:solidFill>
                <a:latin typeface="Roboto Mono"/>
                <a:ea typeface="Roboto Mono"/>
                <a:cs typeface="Roboto Mono"/>
                <a:sym typeface="Roboto Mono"/>
              </a:rPr>
              <a:t>OUTER</a:t>
            </a:r>
            <a:r>
              <a:rPr lang="en" sz="1800" b="0" i="0" u="none" strike="noStrike" cap="none" dirty="0">
                <a:solidFill>
                  <a:schemeClr val="dk1"/>
                </a:solidFill>
                <a:latin typeface="Georgia"/>
                <a:ea typeface="Georgia"/>
                <a:cs typeface="Georgia"/>
                <a:sym typeface="Georgia"/>
              </a:rPr>
              <a:t> and </a:t>
            </a:r>
            <a:r>
              <a:rPr lang="en" sz="1800" b="0" i="0" u="none" strike="noStrike" cap="none" dirty="0">
                <a:solidFill>
                  <a:srgbClr val="7A1743"/>
                </a:solidFill>
                <a:latin typeface="Roboto Mono"/>
                <a:ea typeface="Roboto Mono"/>
                <a:cs typeface="Roboto Mono"/>
                <a:sym typeface="Roboto Mono"/>
              </a:rPr>
              <a:t>EXCEPTION</a:t>
            </a:r>
            <a:r>
              <a:rPr lang="en" sz="1800" b="0" i="0" u="none" strike="noStrike" cap="none" dirty="0">
                <a:solidFill>
                  <a:schemeClr val="dk1"/>
                </a:solidFill>
                <a:latin typeface="Georgia"/>
                <a:ea typeface="Georgia"/>
                <a:cs typeface="Georgia"/>
                <a:sym typeface="Georgia"/>
              </a:rPr>
              <a:t> </a:t>
            </a:r>
            <a:r>
              <a:rPr lang="en" sz="1800" b="0" i="0" u="none" strike="noStrike" cap="none" dirty="0">
                <a:solidFill>
                  <a:srgbClr val="7A1743"/>
                </a:solidFill>
                <a:latin typeface="Roboto Mono"/>
                <a:ea typeface="Roboto Mono"/>
                <a:cs typeface="Roboto Mono"/>
                <a:sym typeface="Roboto Mono"/>
              </a:rPr>
              <a:t>JOINs</a:t>
            </a:r>
            <a:r>
              <a:rPr lang="en" sz="1800" b="0" i="0" u="none" strike="noStrike" cap="none" dirty="0">
                <a:solidFill>
                  <a:schemeClr val="dk1"/>
                </a:solidFill>
                <a:latin typeface="Georgia"/>
                <a:ea typeface="Georgia"/>
                <a:cs typeface="Georgia"/>
                <a:sym typeface="Georgia"/>
              </a:rPr>
              <a:t> assist you in handling </a:t>
            </a:r>
            <a:r>
              <a:rPr lang="en" sz="1800" b="1" i="0" u="none" strike="noStrike" cap="none" dirty="0">
                <a:solidFill>
                  <a:schemeClr val="dk1"/>
                </a:solidFill>
                <a:latin typeface="Georgia"/>
                <a:ea typeface="Georgia"/>
                <a:cs typeface="Georgia"/>
                <a:sym typeface="Georgia"/>
              </a:rPr>
              <a:t>missing data</a:t>
            </a:r>
            <a:r>
              <a:rPr lang="en" sz="1800" b="0" i="0" u="none" strike="noStrike" cap="none" dirty="0">
                <a:solidFill>
                  <a:schemeClr val="dk1"/>
                </a:solidFill>
                <a:latin typeface="Georgia"/>
                <a:ea typeface="Georgia"/>
                <a:cs typeface="Georgia"/>
                <a:sym typeface="Georgia"/>
              </a:rPr>
              <a:t> between tables. </a:t>
            </a:r>
            <a:br>
              <a:rPr lang="en" sz="1800" b="0" i="0" u="none" strike="noStrike" cap="none" dirty="0">
                <a:solidFill>
                  <a:schemeClr val="dk1"/>
                </a:solidFill>
                <a:latin typeface="Georgia"/>
                <a:ea typeface="Georgia"/>
                <a:cs typeface="Georgia"/>
                <a:sym typeface="Georgia"/>
              </a:rPr>
            </a:br>
            <a:r>
              <a:rPr lang="en" sz="1800" b="0" i="0" u="none" strike="noStrike" cap="none" dirty="0">
                <a:solidFill>
                  <a:schemeClr val="dk1"/>
                </a:solidFill>
                <a:latin typeface="Georgia"/>
                <a:ea typeface="Georgia"/>
                <a:cs typeface="Georgia"/>
                <a:sym typeface="Georgia"/>
              </a:rPr>
              <a:t> </a:t>
            </a:r>
            <a:endParaRPr sz="1800" b="0" i="0" u="none" strike="noStrike" cap="none" dirty="0">
              <a:solidFill>
                <a:srgbClr val="000000"/>
              </a:solidFill>
              <a:latin typeface="Arial"/>
              <a:ea typeface="Arial"/>
              <a:cs typeface="Arial"/>
              <a:sym typeface="Arial"/>
            </a:endParaRPr>
          </a:p>
          <a:p>
            <a:pPr marL="0" lvl="0" indent="0" rtl="0">
              <a:spcBef>
                <a:spcPts val="0"/>
              </a:spcBef>
              <a:spcAft>
                <a:spcPts val="0"/>
              </a:spcAft>
              <a:buClr>
                <a:schemeClr val="dk1"/>
              </a:buClr>
              <a:buSzPts val="1100"/>
              <a:buFont typeface="Arial"/>
              <a:buNone/>
            </a:pPr>
            <a:r>
              <a:rPr lang="en" sz="1200" b="1" dirty="0">
                <a:solidFill>
                  <a:schemeClr val="dk1"/>
                </a:solidFill>
              </a:rPr>
              <a:t>PRO TIP: </a:t>
            </a:r>
            <a:r>
              <a:rPr lang="en" sz="1200" b="1" dirty="0">
                <a:solidFill>
                  <a:schemeClr val="dk1"/>
                </a:solidFill>
                <a:latin typeface="Georgia"/>
                <a:ea typeface="Georgia"/>
                <a:cs typeface="Georgia"/>
                <a:sym typeface="Georgia"/>
              </a:rPr>
              <a:t> You’ll use </a:t>
            </a:r>
            <a:r>
              <a:rPr lang="en" sz="1200" b="1" dirty="0">
                <a:solidFill>
                  <a:schemeClr val="dk1"/>
                </a:solidFill>
                <a:latin typeface="Roboto Mono"/>
                <a:ea typeface="Roboto Mono"/>
                <a:cs typeface="Roboto Mono"/>
                <a:sym typeface="Roboto Mono"/>
              </a:rPr>
              <a:t>INNER</a:t>
            </a:r>
            <a:r>
              <a:rPr lang="en" sz="1200" b="1" dirty="0">
                <a:solidFill>
                  <a:schemeClr val="dk1"/>
                </a:solidFill>
                <a:latin typeface="Georgia"/>
                <a:ea typeface="Georgia"/>
                <a:cs typeface="Georgia"/>
                <a:sym typeface="Georgia"/>
              </a:rPr>
              <a:t> and </a:t>
            </a:r>
            <a:r>
              <a:rPr lang="en" sz="1200" b="1" dirty="0">
                <a:solidFill>
                  <a:schemeClr val="dk1"/>
                </a:solidFill>
                <a:latin typeface="Roboto Mono"/>
                <a:ea typeface="Roboto Mono"/>
                <a:cs typeface="Roboto Mono"/>
                <a:sym typeface="Roboto Mono"/>
              </a:rPr>
              <a:t>LEFT</a:t>
            </a:r>
            <a:r>
              <a:rPr lang="en" sz="1200" b="1" dirty="0">
                <a:solidFill>
                  <a:schemeClr val="dk1"/>
                </a:solidFill>
                <a:latin typeface="Georgia"/>
                <a:ea typeface="Georgia"/>
                <a:cs typeface="Georgia"/>
                <a:sym typeface="Georgia"/>
              </a:rPr>
              <a:t> </a:t>
            </a:r>
            <a:r>
              <a:rPr lang="en" sz="1200" b="1" dirty="0">
                <a:solidFill>
                  <a:schemeClr val="dk1"/>
                </a:solidFill>
                <a:latin typeface="Roboto Mono"/>
                <a:ea typeface="Roboto Mono"/>
                <a:cs typeface="Roboto Mono"/>
                <a:sym typeface="Roboto Mono"/>
              </a:rPr>
              <a:t>JOIN</a:t>
            </a:r>
            <a:r>
              <a:rPr lang="en" sz="1200" b="1" dirty="0">
                <a:solidFill>
                  <a:schemeClr val="dk1"/>
                </a:solidFill>
                <a:latin typeface="Georgia"/>
                <a:ea typeface="Georgia"/>
                <a:cs typeface="Georgia"/>
                <a:sym typeface="Georgia"/>
              </a:rPr>
              <a:t>s 99% percent of the time.</a:t>
            </a:r>
            <a:endParaRPr sz="1800" b="1" i="0" u="none" strike="noStrike" cap="none" dirty="0">
              <a:solidFill>
                <a:srgbClr val="000000"/>
              </a:solidFill>
              <a:latin typeface="Arial"/>
              <a:ea typeface="Arial"/>
              <a:cs typeface="Arial"/>
              <a:sym typeface="Arial"/>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72"/>
          <p:cNvPicPr preferRelativeResize="0"/>
          <p:nvPr/>
        </p:nvPicPr>
        <p:blipFill rotWithShape="1">
          <a:blip r:embed="rId3">
            <a:alphaModFix/>
          </a:blip>
          <a:srcRect/>
          <a:stretch/>
        </p:blipFill>
        <p:spPr>
          <a:xfrm>
            <a:off x="2951298" y="1057841"/>
            <a:ext cx="3332926" cy="1621653"/>
          </a:xfrm>
          <a:prstGeom prst="rect">
            <a:avLst/>
          </a:prstGeom>
          <a:noFill/>
          <a:ln>
            <a:noFill/>
          </a:ln>
        </p:spPr>
      </p:pic>
      <p:pic>
        <p:nvPicPr>
          <p:cNvPr id="583" name="Google Shape;583;p72"/>
          <p:cNvPicPr preferRelativeResize="0"/>
          <p:nvPr/>
        </p:nvPicPr>
        <p:blipFill rotWithShape="1">
          <a:blip r:embed="rId4">
            <a:alphaModFix/>
          </a:blip>
          <a:srcRect/>
          <a:stretch/>
        </p:blipFill>
        <p:spPr>
          <a:xfrm>
            <a:off x="428974" y="1044449"/>
            <a:ext cx="2240068" cy="1574427"/>
          </a:xfrm>
          <a:prstGeom prst="rect">
            <a:avLst/>
          </a:prstGeom>
          <a:noFill/>
          <a:ln>
            <a:noFill/>
          </a:ln>
        </p:spPr>
      </p:pic>
      <p:sp>
        <p:nvSpPr>
          <p:cNvPr id="584" name="Google Shape;584;p72"/>
          <p:cNvSpPr/>
          <p:nvPr/>
        </p:nvSpPr>
        <p:spPr>
          <a:xfrm>
            <a:off x="503825" y="2882575"/>
            <a:ext cx="6151200" cy="331200"/>
          </a:xfrm>
          <a:prstGeom prst="rect">
            <a:avLst/>
          </a:prstGeom>
          <a:noFill/>
          <a:ln>
            <a:noFill/>
          </a:ln>
        </p:spPr>
        <p:txBody>
          <a:bodyPr spcFirstLastPara="1" wrap="square" lIns="26750" tIns="26750" rIns="26750" bIns="2675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r>
              <a:rPr lang="en" sz="1800" b="0" i="0" u="none" strike="noStrike" cap="none">
                <a:solidFill>
                  <a:srgbClr val="000000"/>
                </a:solidFill>
                <a:latin typeface="Georgia"/>
                <a:ea typeface="Georgia"/>
                <a:cs typeface="Georgia"/>
                <a:sym typeface="Georgia"/>
              </a:rPr>
              <a:t>Left join on Customer ID result:</a:t>
            </a:r>
            <a:endParaRPr sz="1000" b="0" i="0" u="none" strike="noStrike" cap="none">
              <a:solidFill>
                <a:srgbClr val="000000"/>
              </a:solidFill>
              <a:latin typeface="Georgia"/>
              <a:ea typeface="Georgia"/>
              <a:cs typeface="Georgia"/>
              <a:sym typeface="Georgia"/>
            </a:endParaRPr>
          </a:p>
        </p:txBody>
      </p:sp>
      <p:pic>
        <p:nvPicPr>
          <p:cNvPr id="585" name="Google Shape;585;p72"/>
          <p:cNvPicPr preferRelativeResize="0"/>
          <p:nvPr/>
        </p:nvPicPr>
        <p:blipFill rotWithShape="1">
          <a:blip r:embed="rId5">
            <a:alphaModFix/>
          </a:blip>
          <a:srcRect/>
          <a:stretch/>
        </p:blipFill>
        <p:spPr>
          <a:xfrm>
            <a:off x="465322" y="3256587"/>
            <a:ext cx="6267013" cy="1429659"/>
          </a:xfrm>
          <a:prstGeom prst="rect">
            <a:avLst/>
          </a:prstGeom>
          <a:noFill/>
          <a:ln>
            <a:noFill/>
          </a:ln>
        </p:spPr>
      </p:pic>
      <p:pic>
        <p:nvPicPr>
          <p:cNvPr id="586" name="Google Shape;586;p72"/>
          <p:cNvPicPr preferRelativeResize="0"/>
          <p:nvPr/>
        </p:nvPicPr>
        <p:blipFill rotWithShape="1">
          <a:blip r:embed="rId6">
            <a:alphaModFix/>
          </a:blip>
          <a:srcRect/>
          <a:stretch/>
        </p:blipFill>
        <p:spPr>
          <a:xfrm>
            <a:off x="7449419" y="47958"/>
            <a:ext cx="1538935" cy="1085421"/>
          </a:xfrm>
          <a:prstGeom prst="rect">
            <a:avLst/>
          </a:prstGeom>
          <a:noFill/>
          <a:ln>
            <a:noFill/>
          </a:ln>
        </p:spPr>
      </p:pic>
      <p:sp>
        <p:nvSpPr>
          <p:cNvPr id="587" name="Google Shape;587;p72"/>
          <p:cNvSpPr txBox="1"/>
          <p:nvPr/>
        </p:nvSpPr>
        <p:spPr>
          <a:xfrm>
            <a:off x="448843" y="517574"/>
            <a:ext cx="8278800" cy="4593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EXAMPLE: LEFT JOIN</a:t>
            </a:r>
            <a:endParaRPr sz="1000" b="0" i="0" u="none" strike="noStrike" cap="none">
              <a:solidFill>
                <a:srgbClr val="000000"/>
              </a:solidFill>
              <a:latin typeface="Arial"/>
              <a:ea typeface="Arial"/>
              <a:cs typeface="Arial"/>
              <a:sym typeface="Arial"/>
            </a:endParaRPr>
          </a:p>
        </p:txBody>
      </p:sp>
      <p:sp>
        <p:nvSpPr>
          <p:cNvPr id="588" name="Google Shape;588;p72"/>
          <p:cNvSpPr txBox="1"/>
          <p:nvPr/>
        </p:nvSpPr>
        <p:spPr>
          <a:xfrm>
            <a:off x="6566475" y="1375975"/>
            <a:ext cx="2577600" cy="1804200"/>
          </a:xfrm>
          <a:prstGeom prst="rect">
            <a:avLst/>
          </a:prstGeom>
          <a:noFill/>
          <a:ln>
            <a:noFill/>
          </a:ln>
        </p:spPr>
        <p:txBody>
          <a:bodyPr spcFirstLastPara="1" wrap="square" lIns="64325" tIns="64325" rIns="64325" bIns="643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SELECT</a:t>
            </a:r>
            <a:r>
              <a:rPr lang="en" sz="1000" b="0" i="0" u="none" strike="noStrike" cap="none">
                <a:solidFill>
                  <a:srgbClr val="000000"/>
                </a:solidFill>
                <a:latin typeface="Roboto Mono"/>
                <a:ea typeface="Roboto Mono"/>
                <a:cs typeface="Roboto Mono"/>
                <a:sym typeface="Roboto Mono"/>
              </a:rPr>
              <a:t> </a:t>
            </a: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   </a:t>
            </a:r>
            <a:r>
              <a:rPr lang="en" sz="1000" b="0" i="0" u="none" strike="noStrike" cap="none">
                <a:solidFill>
                  <a:srgbClr val="000000"/>
                </a:solidFill>
                <a:latin typeface="Roboto Mono"/>
                <a:ea typeface="Roboto Mono"/>
                <a:cs typeface="Roboto Mono"/>
                <a:sym typeface="Roboto Mono"/>
              </a:rPr>
              <a:t>cc.</a:t>
            </a:r>
            <a:r>
              <a:rPr lang="en" sz="1000">
                <a:latin typeface="Roboto Mono"/>
                <a:ea typeface="Roboto Mono"/>
                <a:cs typeface="Roboto Mono"/>
                <a:sym typeface="Roboto Mono"/>
              </a:rPr>
              <a:t>C</a:t>
            </a:r>
            <a:r>
              <a:rPr lang="en" sz="1000" b="0" i="0" u="none" strike="noStrike" cap="none">
                <a:solidFill>
                  <a:srgbClr val="000000"/>
                </a:solidFill>
                <a:latin typeface="Roboto Mono"/>
                <a:ea typeface="Roboto Mono"/>
                <a:cs typeface="Roboto Mono"/>
                <a:sym typeface="Roboto Mono"/>
              </a:rPr>
              <a:t>ustomer_</a:t>
            </a:r>
            <a:r>
              <a:rPr lang="en" sz="1000">
                <a:latin typeface="Roboto Mono"/>
                <a:ea typeface="Roboto Mono"/>
                <a:cs typeface="Roboto Mono"/>
                <a:sym typeface="Roboto Mono"/>
              </a:rPr>
              <a:t>ID</a:t>
            </a:r>
            <a:r>
              <a:rPr lang="en" sz="1000" b="0" i="0" u="none" strike="noStrike" cap="none">
                <a:solidFill>
                  <a:srgbClr val="000000"/>
                </a:solidFill>
                <a:latin typeface="Roboto Mono"/>
                <a:ea typeface="Roboto Mono"/>
                <a:cs typeface="Roboto Mono"/>
                <a:sym typeface="Roboto Mono"/>
              </a:rPr>
              <a:t>,    </a:t>
            </a: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   </a:t>
            </a:r>
            <a:r>
              <a:rPr lang="en" sz="1000" b="0" i="0" u="none" strike="noStrike" cap="none">
                <a:solidFill>
                  <a:srgbClr val="000000"/>
                </a:solidFill>
                <a:latin typeface="Roboto Mono"/>
                <a:ea typeface="Roboto Mono"/>
                <a:cs typeface="Roboto Mono"/>
                <a:sym typeface="Roboto Mono"/>
              </a:rPr>
              <a:t>cc.</a:t>
            </a:r>
            <a:r>
              <a:rPr lang="en" sz="1000">
                <a:latin typeface="Roboto Mono"/>
                <a:ea typeface="Roboto Mono"/>
                <a:cs typeface="Roboto Mono"/>
                <a:sym typeface="Roboto Mono"/>
              </a:rPr>
              <a:t>C</a:t>
            </a:r>
            <a:r>
              <a:rPr lang="en" sz="1000" b="0" i="0" u="none" strike="noStrike" cap="none">
                <a:solidFill>
                  <a:srgbClr val="000000"/>
                </a:solidFill>
                <a:latin typeface="Roboto Mono"/>
                <a:ea typeface="Roboto Mono"/>
                <a:cs typeface="Roboto Mono"/>
                <a:sym typeface="Roboto Mono"/>
              </a:rPr>
              <a:t>ustomer_name, </a:t>
            </a: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   </a:t>
            </a:r>
            <a:r>
              <a:rPr lang="en" sz="1000" b="0" i="0" u="none" strike="noStrike" cap="none">
                <a:solidFill>
                  <a:srgbClr val="000000"/>
                </a:solidFill>
                <a:latin typeface="Roboto Mono"/>
                <a:ea typeface="Roboto Mono"/>
                <a:cs typeface="Roboto Mono"/>
                <a:sym typeface="Roboto Mono"/>
              </a:rPr>
              <a:t>pr.</a:t>
            </a:r>
            <a:r>
              <a:rPr lang="en" sz="1000">
                <a:latin typeface="Roboto Mono"/>
                <a:ea typeface="Roboto Mono"/>
                <a:cs typeface="Roboto Mono"/>
                <a:sym typeface="Roboto Mono"/>
              </a:rPr>
              <a:t>P</a:t>
            </a:r>
            <a:r>
              <a:rPr lang="en" sz="1000" b="0" i="0" u="none" strike="noStrike" cap="none">
                <a:solidFill>
                  <a:srgbClr val="000000"/>
                </a:solidFill>
                <a:latin typeface="Roboto Mono"/>
                <a:ea typeface="Roboto Mono"/>
                <a:cs typeface="Roboto Mono"/>
                <a:sym typeface="Roboto Mono"/>
              </a:rPr>
              <a:t>roduct,     </a:t>
            </a: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   </a:t>
            </a:r>
            <a:r>
              <a:rPr lang="en" sz="1000" b="0" i="0" u="none" strike="noStrike" cap="none">
                <a:solidFill>
                  <a:srgbClr val="000000"/>
                </a:solidFill>
                <a:latin typeface="Roboto Mono"/>
                <a:ea typeface="Roboto Mono"/>
                <a:cs typeface="Roboto Mono"/>
                <a:sym typeface="Roboto Mono"/>
              </a:rPr>
              <a:t>pr.</a:t>
            </a:r>
            <a:r>
              <a:rPr lang="en" sz="1000">
                <a:latin typeface="Roboto Mono"/>
                <a:ea typeface="Roboto Mono"/>
                <a:cs typeface="Roboto Mono"/>
                <a:sym typeface="Roboto Mono"/>
              </a:rPr>
              <a:t>P</a:t>
            </a:r>
            <a:r>
              <a:rPr lang="en" sz="1000" b="0" i="0" u="none" strike="noStrike" cap="none">
                <a:solidFill>
                  <a:srgbClr val="000000"/>
                </a:solidFill>
                <a:latin typeface="Roboto Mono"/>
                <a:ea typeface="Roboto Mono"/>
                <a:cs typeface="Roboto Mono"/>
                <a:sym typeface="Roboto Mono"/>
              </a:rPr>
              <a:t>roduct_rating</a:t>
            </a: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FROM</a:t>
            </a:r>
            <a:r>
              <a:rPr lang="en" sz="1000" b="0" i="0" u="none" strike="noStrike" cap="none">
                <a:solidFill>
                  <a:srgbClr val="000000"/>
                </a:solidFill>
                <a:latin typeface="Roboto Mono"/>
                <a:ea typeface="Roboto Mono"/>
                <a:cs typeface="Roboto Mono"/>
                <a:sym typeface="Roboto Mono"/>
              </a:rPr>
              <a:t> current_customers AS cc</a:t>
            </a: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LEFT JOIN</a:t>
            </a:r>
            <a:r>
              <a:rPr lang="en" sz="1000" b="0" i="0" u="none" strike="noStrike" cap="none">
                <a:solidFill>
                  <a:srgbClr val="000000"/>
                </a:solidFill>
                <a:latin typeface="Roboto Mono"/>
                <a:ea typeface="Roboto Mono"/>
                <a:cs typeface="Roboto Mono"/>
                <a:sym typeface="Roboto Mono"/>
              </a:rPr>
              <a:t> product_ratings AS pr </a:t>
            </a:r>
            <a:endParaRPr sz="1000">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   USING(Customer_ID)</a:t>
            </a:r>
            <a:endParaRPr sz="1000">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 sz="1000">
                <a:latin typeface="Roboto Mono"/>
                <a:ea typeface="Roboto Mono"/>
                <a:cs typeface="Roboto Mono"/>
                <a:sym typeface="Roboto Mono"/>
              </a:rPr>
              <a:t>    </a:t>
            </a:r>
            <a:endParaRPr sz="1000" b="0" i="0" u="none" strike="noStrike" cap="none">
              <a:solidFill>
                <a:srgbClr val="000000"/>
              </a:solidFill>
              <a:latin typeface="Roboto Mono"/>
              <a:ea typeface="Roboto Mono"/>
              <a:cs typeface="Roboto Mono"/>
              <a:sym typeface="Roboto Mono"/>
            </a:endParaRPr>
          </a:p>
        </p:txBody>
      </p:sp>
      <p:cxnSp>
        <p:nvCxnSpPr>
          <p:cNvPr id="589" name="Google Shape;589;p72"/>
          <p:cNvCxnSpPr/>
          <p:nvPr/>
        </p:nvCxnSpPr>
        <p:spPr>
          <a:xfrm>
            <a:off x="1370700" y="346732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590" name="Google Shape;590;p72"/>
          <p:cNvCxnSpPr/>
          <p:nvPr/>
        </p:nvCxnSpPr>
        <p:spPr>
          <a:xfrm>
            <a:off x="2579050" y="347747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591" name="Google Shape;591;p72"/>
          <p:cNvCxnSpPr/>
          <p:nvPr/>
        </p:nvCxnSpPr>
        <p:spPr>
          <a:xfrm>
            <a:off x="5759800" y="346732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592" name="Google Shape;592;p72"/>
          <p:cNvCxnSpPr/>
          <p:nvPr/>
        </p:nvCxnSpPr>
        <p:spPr>
          <a:xfrm>
            <a:off x="1186425" y="1867775"/>
            <a:ext cx="56700" cy="1800"/>
          </a:xfrm>
          <a:prstGeom prst="straightConnector1">
            <a:avLst/>
          </a:prstGeom>
          <a:noFill/>
          <a:ln w="19050" cap="flat" cmpd="sng">
            <a:solidFill>
              <a:srgbClr val="000000"/>
            </a:solidFill>
            <a:prstDash val="solid"/>
            <a:round/>
            <a:headEnd type="none" w="sm" len="sm"/>
            <a:tailEnd type="none" w="sm" len="sm"/>
          </a:ln>
        </p:spPr>
      </p:cxnSp>
      <p:cxnSp>
        <p:nvCxnSpPr>
          <p:cNvPr id="593" name="Google Shape;593;p72"/>
          <p:cNvCxnSpPr/>
          <p:nvPr/>
        </p:nvCxnSpPr>
        <p:spPr>
          <a:xfrm>
            <a:off x="2124625" y="1867775"/>
            <a:ext cx="56700" cy="1800"/>
          </a:xfrm>
          <a:prstGeom prst="straightConnector1">
            <a:avLst/>
          </a:prstGeom>
          <a:noFill/>
          <a:ln w="19050" cap="flat" cmpd="sng">
            <a:solidFill>
              <a:srgbClr val="000000"/>
            </a:solidFill>
            <a:prstDash val="solid"/>
            <a:round/>
            <a:headEnd type="none" w="sm" len="sm"/>
            <a:tailEnd type="none" w="sm" len="sm"/>
          </a:ln>
        </p:spPr>
      </p:cxnSp>
      <p:cxnSp>
        <p:nvCxnSpPr>
          <p:cNvPr id="594" name="Google Shape;594;p72"/>
          <p:cNvCxnSpPr/>
          <p:nvPr/>
        </p:nvCxnSpPr>
        <p:spPr>
          <a:xfrm>
            <a:off x="3570475" y="1830750"/>
            <a:ext cx="56700" cy="1800"/>
          </a:xfrm>
          <a:prstGeom prst="straightConnector1">
            <a:avLst/>
          </a:prstGeom>
          <a:noFill/>
          <a:ln w="19050" cap="flat" cmpd="sng">
            <a:solidFill>
              <a:srgbClr val="000000"/>
            </a:solidFill>
            <a:prstDash val="solid"/>
            <a:round/>
            <a:headEnd type="none" w="sm" len="sm"/>
            <a:tailEnd type="none" w="sm" len="sm"/>
          </a:ln>
        </p:spPr>
      </p:cxnSp>
      <p:cxnSp>
        <p:nvCxnSpPr>
          <p:cNvPr id="595" name="Google Shape;595;p72"/>
          <p:cNvCxnSpPr/>
          <p:nvPr/>
        </p:nvCxnSpPr>
        <p:spPr>
          <a:xfrm>
            <a:off x="5737425" y="1830750"/>
            <a:ext cx="56700" cy="1800"/>
          </a:xfrm>
          <a:prstGeom prst="straightConnector1">
            <a:avLst/>
          </a:prstGeom>
          <a:noFill/>
          <a:ln w="19050" cap="flat" cmpd="sng">
            <a:solidFill>
              <a:srgbClr val="000000"/>
            </a:solidFill>
            <a:prstDash val="solid"/>
            <a:round/>
            <a:headEnd type="none" w="sm" len="sm"/>
            <a:tailEnd type="none" w="sm" len="sm"/>
          </a:ln>
        </p:spPr>
      </p:cxnSp>
      <p:sp>
        <p:nvSpPr>
          <p:cNvPr id="596" name="Google Shape;596;p72"/>
          <p:cNvSpPr txBox="1"/>
          <p:nvPr/>
        </p:nvSpPr>
        <p:spPr>
          <a:xfrm>
            <a:off x="3835950" y="1985475"/>
            <a:ext cx="15390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highlight>
                  <a:srgbClr val="DAFAC1"/>
                </a:highlight>
              </a:rPr>
              <a:t>Bicycle Wheels</a:t>
            </a:r>
            <a:endParaRPr sz="1000">
              <a:highlight>
                <a:srgbClr val="DAFAC1"/>
              </a:highlight>
            </a:endParaRPr>
          </a:p>
        </p:txBody>
      </p:sp>
      <p:sp>
        <p:nvSpPr>
          <p:cNvPr id="597" name="Google Shape;597;p72"/>
          <p:cNvSpPr txBox="1"/>
          <p:nvPr/>
        </p:nvSpPr>
        <p:spPr>
          <a:xfrm>
            <a:off x="3138724" y="4014887"/>
            <a:ext cx="19206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a:highlight>
                  <a:srgbClr val="DAFAC1"/>
                </a:highlight>
              </a:rPr>
              <a:t>Bicycle Wheels</a:t>
            </a:r>
            <a:endParaRPr sz="1500">
              <a:highlight>
                <a:srgbClr val="DAFAC1"/>
              </a:highlight>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3"/>
          <p:cNvSpPr txBox="1">
            <a:spLocks noGrp="1"/>
          </p:cNvSpPr>
          <p:nvPr>
            <p:ph type="title"/>
          </p:nvPr>
        </p:nvSpPr>
        <p:spPr>
          <a:xfrm>
            <a:off x="446539" y="477206"/>
            <a:ext cx="8250900" cy="422100"/>
          </a:xfrm>
          <a:prstGeom prst="rect">
            <a:avLst/>
          </a:prstGeom>
          <a:noFill/>
          <a:ln>
            <a:noFill/>
          </a:ln>
        </p:spPr>
        <p:txBody>
          <a:bodyPr spcFirstLastPara="1" wrap="square" lIns="64325" tIns="64325" rIns="64325" bIns="64325" anchor="t" anchorCtr="0">
            <a:noAutofit/>
          </a:bodyPr>
          <a:lstStyle/>
          <a:p>
            <a:pPr marL="0" marR="0" lvl="0" indent="0" algn="l" rtl="0">
              <a:lnSpc>
                <a:spcPct val="92592"/>
              </a:lnSpc>
              <a:spcBef>
                <a:spcPts val="0"/>
              </a:spcBef>
              <a:spcAft>
                <a:spcPts val="0"/>
              </a:spcAft>
              <a:buClr>
                <a:srgbClr val="000000"/>
              </a:buClr>
              <a:buSzPts val="1000"/>
              <a:buFont typeface="Oswald"/>
              <a:buNone/>
            </a:pPr>
            <a:r>
              <a:rPr lang="en" sz="2300" b="1" i="0" u="none" strike="noStrike" cap="none">
                <a:solidFill>
                  <a:schemeClr val="dk1"/>
                </a:solidFill>
                <a:latin typeface="Oswald"/>
                <a:ea typeface="Oswald"/>
                <a:cs typeface="Oswald"/>
                <a:sym typeface="Oswald"/>
              </a:rPr>
              <a:t>EXAMPLE: </a:t>
            </a:r>
            <a:r>
              <a:rPr lang="en" sz="2300" b="1" i="0" u="none" strike="noStrike" cap="none">
                <a:solidFill>
                  <a:srgbClr val="000000"/>
                </a:solidFill>
                <a:latin typeface="Oswald"/>
                <a:ea typeface="Oswald"/>
                <a:cs typeface="Oswald"/>
                <a:sym typeface="Oswald"/>
              </a:rPr>
              <a:t>INNER JOIN</a:t>
            </a:r>
            <a:endParaRPr sz="2300" b="1" i="0" u="none" strike="noStrike" cap="none">
              <a:solidFill>
                <a:srgbClr val="000000"/>
              </a:solidFill>
              <a:latin typeface="Oswald"/>
              <a:ea typeface="Oswald"/>
              <a:cs typeface="Oswald"/>
              <a:sym typeface="Oswald"/>
            </a:endParaRPr>
          </a:p>
        </p:txBody>
      </p:sp>
      <p:sp>
        <p:nvSpPr>
          <p:cNvPr id="603" name="Google Shape;603;p73"/>
          <p:cNvSpPr/>
          <p:nvPr/>
        </p:nvSpPr>
        <p:spPr>
          <a:xfrm>
            <a:off x="1845575" y="3085300"/>
            <a:ext cx="3812400" cy="331200"/>
          </a:xfrm>
          <a:prstGeom prst="rect">
            <a:avLst/>
          </a:prstGeom>
          <a:noFill/>
          <a:ln>
            <a:noFill/>
          </a:ln>
        </p:spPr>
        <p:txBody>
          <a:bodyPr spcFirstLastPara="1" wrap="square" lIns="26750" tIns="26750" rIns="26750" bIns="2675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r>
              <a:rPr lang="en" sz="1800" b="0" i="0" u="none" strike="noStrike" cap="none">
                <a:solidFill>
                  <a:srgbClr val="000000"/>
                </a:solidFill>
                <a:latin typeface="Georgia"/>
                <a:ea typeface="Georgia"/>
                <a:cs typeface="Georgia"/>
                <a:sym typeface="Georgia"/>
              </a:rPr>
              <a:t>Inner join on Customer_ID result:</a:t>
            </a:r>
            <a:endParaRPr sz="1000" b="0" i="0" u="none" strike="noStrike" cap="none">
              <a:solidFill>
                <a:srgbClr val="000000"/>
              </a:solidFill>
              <a:latin typeface="Georgia"/>
              <a:ea typeface="Georgia"/>
              <a:cs typeface="Georgia"/>
              <a:sym typeface="Georgia"/>
            </a:endParaRPr>
          </a:p>
        </p:txBody>
      </p:sp>
      <p:pic>
        <p:nvPicPr>
          <p:cNvPr id="604" name="Google Shape;604;p73"/>
          <p:cNvPicPr preferRelativeResize="0"/>
          <p:nvPr/>
        </p:nvPicPr>
        <p:blipFill rotWithShape="1">
          <a:blip r:embed="rId3">
            <a:alphaModFix/>
          </a:blip>
          <a:srcRect/>
          <a:stretch/>
        </p:blipFill>
        <p:spPr>
          <a:xfrm>
            <a:off x="2991844" y="1052314"/>
            <a:ext cx="3332926" cy="1621653"/>
          </a:xfrm>
          <a:prstGeom prst="rect">
            <a:avLst/>
          </a:prstGeom>
          <a:noFill/>
          <a:ln>
            <a:noFill/>
          </a:ln>
        </p:spPr>
      </p:pic>
      <p:pic>
        <p:nvPicPr>
          <p:cNvPr id="605" name="Google Shape;605;p73"/>
          <p:cNvPicPr preferRelativeResize="0"/>
          <p:nvPr/>
        </p:nvPicPr>
        <p:blipFill rotWithShape="1">
          <a:blip r:embed="rId4">
            <a:alphaModFix/>
          </a:blip>
          <a:srcRect/>
          <a:stretch/>
        </p:blipFill>
        <p:spPr>
          <a:xfrm>
            <a:off x="479156" y="3461515"/>
            <a:ext cx="6545245" cy="1212258"/>
          </a:xfrm>
          <a:prstGeom prst="rect">
            <a:avLst/>
          </a:prstGeom>
          <a:noFill/>
          <a:ln>
            <a:noFill/>
          </a:ln>
        </p:spPr>
      </p:pic>
      <p:pic>
        <p:nvPicPr>
          <p:cNvPr id="606" name="Google Shape;606;p73"/>
          <p:cNvPicPr preferRelativeResize="0"/>
          <p:nvPr/>
        </p:nvPicPr>
        <p:blipFill rotWithShape="1">
          <a:blip r:embed="rId5">
            <a:alphaModFix/>
          </a:blip>
          <a:srcRect/>
          <a:stretch/>
        </p:blipFill>
        <p:spPr>
          <a:xfrm>
            <a:off x="491993" y="1010041"/>
            <a:ext cx="2240068" cy="1574427"/>
          </a:xfrm>
          <a:prstGeom prst="rect">
            <a:avLst/>
          </a:prstGeom>
          <a:noFill/>
          <a:ln>
            <a:noFill/>
          </a:ln>
        </p:spPr>
      </p:pic>
      <p:pic>
        <p:nvPicPr>
          <p:cNvPr id="607" name="Google Shape;607;p73"/>
          <p:cNvPicPr preferRelativeResize="0"/>
          <p:nvPr/>
        </p:nvPicPr>
        <p:blipFill rotWithShape="1">
          <a:blip r:embed="rId6">
            <a:alphaModFix/>
          </a:blip>
          <a:srcRect/>
          <a:stretch/>
        </p:blipFill>
        <p:spPr>
          <a:xfrm>
            <a:off x="7454267" y="72479"/>
            <a:ext cx="1539680" cy="1048605"/>
          </a:xfrm>
          <a:prstGeom prst="rect">
            <a:avLst/>
          </a:prstGeom>
          <a:noFill/>
          <a:ln>
            <a:noFill/>
          </a:ln>
        </p:spPr>
      </p:pic>
      <p:sp>
        <p:nvSpPr>
          <p:cNvPr id="608" name="Google Shape;608;p73"/>
          <p:cNvSpPr txBox="1"/>
          <p:nvPr/>
        </p:nvSpPr>
        <p:spPr>
          <a:xfrm>
            <a:off x="6460997" y="1332975"/>
            <a:ext cx="2682900" cy="3208800"/>
          </a:xfrm>
          <a:prstGeom prst="rect">
            <a:avLst/>
          </a:prstGeom>
          <a:noFill/>
          <a:ln>
            <a:noFill/>
          </a:ln>
        </p:spPr>
        <p:txBody>
          <a:bodyPr spcFirstLastPara="1" wrap="square" lIns="64325" tIns="64325" rIns="64325" bIns="64325" anchor="t" anchorCtr="0">
            <a:noAutofit/>
          </a:bodyPr>
          <a:lstStyle/>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SELECT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cc.Customer_ID,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cc.Customer_name,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pr.Product,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pr.Product_rating</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FROM current_customers AS cc</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INNER JOIN product_ratings AS pr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USING(Customer_ID)</a:t>
            </a:r>
            <a:endParaRPr sz="1000">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oboto Mono"/>
              <a:ea typeface="Roboto Mono"/>
              <a:cs typeface="Roboto Mono"/>
              <a:sym typeface="Roboto Mono"/>
            </a:endParaRPr>
          </a:p>
        </p:txBody>
      </p:sp>
      <p:cxnSp>
        <p:nvCxnSpPr>
          <p:cNvPr id="609" name="Google Shape;609;p73"/>
          <p:cNvCxnSpPr/>
          <p:nvPr/>
        </p:nvCxnSpPr>
        <p:spPr>
          <a:xfrm>
            <a:off x="1424575" y="371867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10" name="Google Shape;610;p73"/>
          <p:cNvCxnSpPr/>
          <p:nvPr/>
        </p:nvCxnSpPr>
        <p:spPr>
          <a:xfrm>
            <a:off x="1243600" y="1828625"/>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11" name="Google Shape;611;p73"/>
          <p:cNvCxnSpPr/>
          <p:nvPr/>
        </p:nvCxnSpPr>
        <p:spPr>
          <a:xfrm>
            <a:off x="2181800" y="1828625"/>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12" name="Google Shape;612;p73"/>
          <p:cNvCxnSpPr/>
          <p:nvPr/>
        </p:nvCxnSpPr>
        <p:spPr>
          <a:xfrm>
            <a:off x="3634375" y="1796350"/>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13" name="Google Shape;613;p73"/>
          <p:cNvCxnSpPr/>
          <p:nvPr/>
        </p:nvCxnSpPr>
        <p:spPr>
          <a:xfrm>
            <a:off x="2665850" y="371867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14" name="Google Shape;614;p73"/>
          <p:cNvCxnSpPr/>
          <p:nvPr/>
        </p:nvCxnSpPr>
        <p:spPr>
          <a:xfrm>
            <a:off x="6018650" y="371867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15" name="Google Shape;615;p73"/>
          <p:cNvCxnSpPr/>
          <p:nvPr/>
        </p:nvCxnSpPr>
        <p:spPr>
          <a:xfrm>
            <a:off x="5782250" y="1796363"/>
            <a:ext cx="56700" cy="1800"/>
          </a:xfrm>
          <a:prstGeom prst="straightConnector1">
            <a:avLst/>
          </a:prstGeom>
          <a:noFill/>
          <a:ln w="19050" cap="flat" cmpd="sng">
            <a:solidFill>
              <a:srgbClr val="000000"/>
            </a:solidFill>
            <a:prstDash val="solid"/>
            <a:round/>
            <a:headEnd type="none" w="sm" len="sm"/>
            <a:tailEnd type="none" w="sm" len="sm"/>
          </a:ln>
        </p:spPr>
      </p:cxnSp>
      <p:sp>
        <p:nvSpPr>
          <p:cNvPr id="616" name="Google Shape;616;p73"/>
          <p:cNvSpPr txBox="1"/>
          <p:nvPr/>
        </p:nvSpPr>
        <p:spPr>
          <a:xfrm>
            <a:off x="3872401" y="1977525"/>
            <a:ext cx="15390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highlight>
                  <a:srgbClr val="DAFAC1"/>
                </a:highlight>
              </a:rPr>
              <a:t>Bicycle Wheels</a:t>
            </a:r>
            <a:endParaRPr sz="1000">
              <a:highlight>
                <a:srgbClr val="DAFAC1"/>
              </a:highlight>
            </a:endParaRPr>
          </a:p>
        </p:txBody>
      </p:sp>
      <p:sp>
        <p:nvSpPr>
          <p:cNvPr id="617" name="Google Shape;617;p73"/>
          <p:cNvSpPr txBox="1"/>
          <p:nvPr/>
        </p:nvSpPr>
        <p:spPr>
          <a:xfrm>
            <a:off x="3291124" y="4014887"/>
            <a:ext cx="19206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a:highlight>
                  <a:srgbClr val="DAFAC1"/>
                </a:highlight>
              </a:rPr>
              <a:t>Bicycle Wheels</a:t>
            </a:r>
            <a:endParaRPr sz="1500">
              <a:highlight>
                <a:srgbClr val="DAFAC1"/>
              </a:highlight>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74"/>
          <p:cNvPicPr preferRelativeResize="0"/>
          <p:nvPr/>
        </p:nvPicPr>
        <p:blipFill rotWithShape="1">
          <a:blip r:embed="rId3">
            <a:alphaModFix/>
          </a:blip>
          <a:srcRect/>
          <a:stretch/>
        </p:blipFill>
        <p:spPr>
          <a:xfrm>
            <a:off x="2994920" y="921360"/>
            <a:ext cx="3332926" cy="1621654"/>
          </a:xfrm>
          <a:prstGeom prst="rect">
            <a:avLst/>
          </a:prstGeom>
          <a:noFill/>
          <a:ln>
            <a:noFill/>
          </a:ln>
        </p:spPr>
      </p:pic>
      <p:pic>
        <p:nvPicPr>
          <p:cNvPr id="623" name="Google Shape;623;p74"/>
          <p:cNvPicPr preferRelativeResize="0"/>
          <p:nvPr/>
        </p:nvPicPr>
        <p:blipFill rotWithShape="1">
          <a:blip r:embed="rId4">
            <a:alphaModFix/>
          </a:blip>
          <a:srcRect/>
          <a:stretch/>
        </p:blipFill>
        <p:spPr>
          <a:xfrm>
            <a:off x="447444" y="879088"/>
            <a:ext cx="2240068" cy="1574427"/>
          </a:xfrm>
          <a:prstGeom prst="rect">
            <a:avLst/>
          </a:prstGeom>
          <a:noFill/>
          <a:ln>
            <a:noFill/>
          </a:ln>
        </p:spPr>
      </p:pic>
      <p:sp>
        <p:nvSpPr>
          <p:cNvPr id="624" name="Google Shape;624;p74"/>
          <p:cNvSpPr/>
          <p:nvPr/>
        </p:nvSpPr>
        <p:spPr>
          <a:xfrm>
            <a:off x="481275" y="2780975"/>
            <a:ext cx="6136200" cy="331200"/>
          </a:xfrm>
          <a:prstGeom prst="rect">
            <a:avLst/>
          </a:prstGeom>
          <a:noFill/>
          <a:ln>
            <a:noFill/>
          </a:ln>
        </p:spPr>
        <p:txBody>
          <a:bodyPr spcFirstLastPara="1" wrap="square" lIns="26750" tIns="26750" rIns="26750" bIns="2675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r>
              <a:rPr lang="en" sz="1800" b="0" i="0" u="none" strike="noStrike" cap="none">
                <a:solidFill>
                  <a:srgbClr val="000000"/>
                </a:solidFill>
                <a:latin typeface="Georgia"/>
                <a:ea typeface="Georgia"/>
                <a:cs typeface="Georgia"/>
                <a:sym typeface="Georgia"/>
              </a:rPr>
              <a:t>Right join on Customer ID result:</a:t>
            </a:r>
            <a:endParaRPr sz="1000" b="0" i="0" u="none" strike="noStrike" cap="none">
              <a:solidFill>
                <a:srgbClr val="000000"/>
              </a:solidFill>
              <a:latin typeface="Georgia"/>
              <a:ea typeface="Georgia"/>
              <a:cs typeface="Georgia"/>
              <a:sym typeface="Georgia"/>
            </a:endParaRPr>
          </a:p>
        </p:txBody>
      </p:sp>
      <p:pic>
        <p:nvPicPr>
          <p:cNvPr id="625" name="Google Shape;625;p74"/>
          <p:cNvPicPr preferRelativeResize="0"/>
          <p:nvPr/>
        </p:nvPicPr>
        <p:blipFill rotWithShape="1">
          <a:blip r:embed="rId5">
            <a:alphaModFix/>
          </a:blip>
          <a:srcRect/>
          <a:stretch/>
        </p:blipFill>
        <p:spPr>
          <a:xfrm>
            <a:off x="416179" y="3208976"/>
            <a:ext cx="6260614" cy="1421849"/>
          </a:xfrm>
          <a:prstGeom prst="rect">
            <a:avLst/>
          </a:prstGeom>
          <a:noFill/>
          <a:ln>
            <a:noFill/>
          </a:ln>
        </p:spPr>
      </p:pic>
      <p:pic>
        <p:nvPicPr>
          <p:cNvPr id="626" name="Google Shape;626;p74"/>
          <p:cNvPicPr preferRelativeResize="0"/>
          <p:nvPr/>
        </p:nvPicPr>
        <p:blipFill rotWithShape="1">
          <a:blip r:embed="rId6">
            <a:alphaModFix/>
          </a:blip>
          <a:srcRect/>
          <a:stretch/>
        </p:blipFill>
        <p:spPr>
          <a:xfrm>
            <a:off x="7462795" y="65447"/>
            <a:ext cx="1536723" cy="1093060"/>
          </a:xfrm>
          <a:prstGeom prst="rect">
            <a:avLst/>
          </a:prstGeom>
          <a:noFill/>
          <a:ln>
            <a:noFill/>
          </a:ln>
        </p:spPr>
      </p:pic>
      <p:sp>
        <p:nvSpPr>
          <p:cNvPr id="627" name="Google Shape;627;p74"/>
          <p:cNvSpPr txBox="1"/>
          <p:nvPr/>
        </p:nvSpPr>
        <p:spPr>
          <a:xfrm>
            <a:off x="448843" y="517574"/>
            <a:ext cx="8278800" cy="4593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EXAMPLE: RIGHT JOIN</a:t>
            </a:r>
            <a:endParaRPr sz="1000" b="0" i="0" u="none" strike="noStrike" cap="none">
              <a:solidFill>
                <a:srgbClr val="000000"/>
              </a:solidFill>
              <a:latin typeface="Arial"/>
              <a:ea typeface="Arial"/>
              <a:cs typeface="Arial"/>
              <a:sym typeface="Arial"/>
            </a:endParaRPr>
          </a:p>
        </p:txBody>
      </p:sp>
      <p:sp>
        <p:nvSpPr>
          <p:cNvPr id="628" name="Google Shape;628;p74"/>
          <p:cNvSpPr txBox="1"/>
          <p:nvPr/>
        </p:nvSpPr>
        <p:spPr>
          <a:xfrm>
            <a:off x="6494450" y="1342175"/>
            <a:ext cx="2649600" cy="3208800"/>
          </a:xfrm>
          <a:prstGeom prst="rect">
            <a:avLst/>
          </a:prstGeom>
          <a:noFill/>
          <a:ln>
            <a:noFill/>
          </a:ln>
        </p:spPr>
        <p:txBody>
          <a:bodyPr spcFirstLastPara="1" wrap="square" lIns="64325" tIns="64325" rIns="64325" bIns="64325" anchor="t" anchorCtr="0">
            <a:noAutofit/>
          </a:bodyPr>
          <a:lstStyle/>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SELECT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cc.Customer_ID,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cc.Customer_name,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pr.Product,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pr.Product_rating</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FROM current_customers AS cc</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RIGHT JOIN product_ratings AS pr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USING(Customer_ID)</a:t>
            </a:r>
            <a:endParaRPr sz="1000">
              <a:latin typeface="Roboto Mono"/>
              <a:ea typeface="Roboto Mono"/>
              <a:cs typeface="Roboto Mono"/>
              <a:sym typeface="Roboto Mono"/>
            </a:endParaRPr>
          </a:p>
        </p:txBody>
      </p:sp>
      <p:cxnSp>
        <p:nvCxnSpPr>
          <p:cNvPr id="629" name="Google Shape;629;p74"/>
          <p:cNvCxnSpPr/>
          <p:nvPr/>
        </p:nvCxnSpPr>
        <p:spPr>
          <a:xfrm>
            <a:off x="1318325" y="3434000"/>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30" name="Google Shape;630;p74"/>
          <p:cNvCxnSpPr/>
          <p:nvPr/>
        </p:nvCxnSpPr>
        <p:spPr>
          <a:xfrm>
            <a:off x="2508925" y="3439625"/>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31" name="Google Shape;631;p74"/>
          <p:cNvCxnSpPr/>
          <p:nvPr/>
        </p:nvCxnSpPr>
        <p:spPr>
          <a:xfrm>
            <a:off x="5719575" y="3434000"/>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32" name="Google Shape;632;p74"/>
          <p:cNvCxnSpPr/>
          <p:nvPr/>
        </p:nvCxnSpPr>
        <p:spPr>
          <a:xfrm>
            <a:off x="6170800" y="1665413"/>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33" name="Google Shape;633;p74"/>
          <p:cNvCxnSpPr/>
          <p:nvPr/>
        </p:nvCxnSpPr>
        <p:spPr>
          <a:xfrm>
            <a:off x="4018175" y="1665413"/>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34" name="Google Shape;634;p74"/>
          <p:cNvCxnSpPr/>
          <p:nvPr/>
        </p:nvCxnSpPr>
        <p:spPr>
          <a:xfrm>
            <a:off x="2151250" y="1697400"/>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35" name="Google Shape;635;p74"/>
          <p:cNvCxnSpPr/>
          <p:nvPr/>
        </p:nvCxnSpPr>
        <p:spPr>
          <a:xfrm>
            <a:off x="1198200" y="1697400"/>
            <a:ext cx="56700" cy="1800"/>
          </a:xfrm>
          <a:prstGeom prst="straightConnector1">
            <a:avLst/>
          </a:prstGeom>
          <a:noFill/>
          <a:ln w="19050" cap="flat" cmpd="sng">
            <a:solidFill>
              <a:srgbClr val="000000"/>
            </a:solidFill>
            <a:prstDash val="solid"/>
            <a:round/>
            <a:headEnd type="none" w="sm" len="sm"/>
            <a:tailEnd type="none" w="sm" len="sm"/>
          </a:ln>
        </p:spPr>
      </p:cxnSp>
      <p:sp>
        <p:nvSpPr>
          <p:cNvPr id="636" name="Google Shape;636;p74"/>
          <p:cNvSpPr txBox="1"/>
          <p:nvPr/>
        </p:nvSpPr>
        <p:spPr>
          <a:xfrm>
            <a:off x="3872401" y="1848974"/>
            <a:ext cx="15390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highlight>
                  <a:srgbClr val="DAFAC1"/>
                </a:highlight>
              </a:rPr>
              <a:t>Bicycle Wheels</a:t>
            </a:r>
            <a:endParaRPr sz="1000">
              <a:highlight>
                <a:srgbClr val="DAFAC1"/>
              </a:highlight>
            </a:endParaRPr>
          </a:p>
        </p:txBody>
      </p:sp>
      <p:sp>
        <p:nvSpPr>
          <p:cNvPr id="637" name="Google Shape;637;p74"/>
          <p:cNvSpPr txBox="1"/>
          <p:nvPr/>
        </p:nvSpPr>
        <p:spPr>
          <a:xfrm>
            <a:off x="3091026" y="3710087"/>
            <a:ext cx="19206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a:highlight>
                  <a:srgbClr val="DAFAC1"/>
                </a:highlight>
              </a:rPr>
              <a:t>Bicycle Wheels</a:t>
            </a:r>
            <a:endParaRPr sz="1500">
              <a:highlight>
                <a:srgbClr val="DAFAC1"/>
              </a:highlight>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5"/>
          <p:cNvSpPr txBox="1">
            <a:spLocks noGrp="1"/>
          </p:cNvSpPr>
          <p:nvPr>
            <p:ph type="title"/>
          </p:nvPr>
        </p:nvSpPr>
        <p:spPr>
          <a:xfrm>
            <a:off x="444415" y="488472"/>
            <a:ext cx="8250900" cy="412800"/>
          </a:xfrm>
          <a:prstGeom prst="rect">
            <a:avLst/>
          </a:prstGeom>
          <a:noFill/>
          <a:ln>
            <a:noFill/>
          </a:ln>
        </p:spPr>
        <p:txBody>
          <a:bodyPr spcFirstLastPara="1" wrap="square" lIns="64325" tIns="64325" rIns="64325" bIns="64325" anchor="t" anchorCtr="0">
            <a:noAutofit/>
          </a:bodyPr>
          <a:lstStyle/>
          <a:p>
            <a:pPr marL="0" marR="0" lvl="0" indent="0" algn="l" rtl="0">
              <a:lnSpc>
                <a:spcPct val="92592"/>
              </a:lnSpc>
              <a:spcBef>
                <a:spcPts val="0"/>
              </a:spcBef>
              <a:spcAft>
                <a:spcPts val="0"/>
              </a:spcAft>
              <a:buClr>
                <a:srgbClr val="000000"/>
              </a:buClr>
              <a:buSzPts val="1000"/>
              <a:buFont typeface="Oswald"/>
              <a:buNone/>
            </a:pPr>
            <a:r>
              <a:rPr lang="en" sz="2300" b="1" i="0" u="none" strike="noStrike" cap="none">
                <a:solidFill>
                  <a:srgbClr val="000000"/>
                </a:solidFill>
                <a:latin typeface="Oswald"/>
                <a:ea typeface="Oswald"/>
                <a:cs typeface="Oswald"/>
                <a:sym typeface="Oswald"/>
              </a:rPr>
              <a:t>EXAMPLE: FULL OUTER JOIN</a:t>
            </a:r>
            <a:endParaRPr sz="1000" b="0" i="0" u="none" strike="noStrike" cap="none">
              <a:solidFill>
                <a:srgbClr val="000000"/>
              </a:solidFill>
              <a:latin typeface="Arial"/>
              <a:ea typeface="Arial"/>
              <a:cs typeface="Arial"/>
              <a:sym typeface="Arial"/>
            </a:endParaRPr>
          </a:p>
        </p:txBody>
      </p:sp>
      <p:pic>
        <p:nvPicPr>
          <p:cNvPr id="643" name="Google Shape;643;p75"/>
          <p:cNvPicPr preferRelativeResize="0"/>
          <p:nvPr/>
        </p:nvPicPr>
        <p:blipFill rotWithShape="1">
          <a:blip r:embed="rId3">
            <a:alphaModFix/>
          </a:blip>
          <a:srcRect/>
          <a:stretch/>
        </p:blipFill>
        <p:spPr>
          <a:xfrm>
            <a:off x="2842520" y="921360"/>
            <a:ext cx="3332926" cy="1621654"/>
          </a:xfrm>
          <a:prstGeom prst="rect">
            <a:avLst/>
          </a:prstGeom>
          <a:noFill/>
          <a:ln>
            <a:noFill/>
          </a:ln>
        </p:spPr>
      </p:pic>
      <p:pic>
        <p:nvPicPr>
          <p:cNvPr id="644" name="Google Shape;644;p75"/>
          <p:cNvPicPr preferRelativeResize="0"/>
          <p:nvPr/>
        </p:nvPicPr>
        <p:blipFill rotWithShape="1">
          <a:blip r:embed="rId4">
            <a:alphaModFix/>
          </a:blip>
          <a:srcRect/>
          <a:stretch/>
        </p:blipFill>
        <p:spPr>
          <a:xfrm>
            <a:off x="447444" y="879088"/>
            <a:ext cx="2240068" cy="1574427"/>
          </a:xfrm>
          <a:prstGeom prst="rect">
            <a:avLst/>
          </a:prstGeom>
          <a:noFill/>
          <a:ln>
            <a:noFill/>
          </a:ln>
        </p:spPr>
      </p:pic>
      <p:sp>
        <p:nvSpPr>
          <p:cNvPr id="645" name="Google Shape;645;p75"/>
          <p:cNvSpPr/>
          <p:nvPr/>
        </p:nvSpPr>
        <p:spPr>
          <a:xfrm>
            <a:off x="533900" y="2688900"/>
            <a:ext cx="5835300" cy="331200"/>
          </a:xfrm>
          <a:prstGeom prst="rect">
            <a:avLst/>
          </a:prstGeom>
          <a:noFill/>
          <a:ln>
            <a:noFill/>
          </a:ln>
        </p:spPr>
        <p:txBody>
          <a:bodyPr spcFirstLastPara="1" wrap="square" lIns="26750" tIns="26750" rIns="26750" bIns="2675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r>
              <a:rPr lang="en" sz="1800" b="0" i="0" u="none" strike="noStrike" cap="none">
                <a:solidFill>
                  <a:srgbClr val="000000"/>
                </a:solidFill>
                <a:latin typeface="Georgia"/>
                <a:ea typeface="Georgia"/>
                <a:cs typeface="Georgia"/>
                <a:sym typeface="Georgia"/>
              </a:rPr>
              <a:t>Full outer join on Customer ID result:</a:t>
            </a:r>
            <a:endParaRPr sz="1000" b="0" i="0" u="none" strike="noStrike" cap="none">
              <a:solidFill>
                <a:srgbClr val="000000"/>
              </a:solidFill>
              <a:latin typeface="Georgia"/>
              <a:ea typeface="Georgia"/>
              <a:cs typeface="Georgia"/>
              <a:sym typeface="Georgia"/>
            </a:endParaRPr>
          </a:p>
        </p:txBody>
      </p:sp>
      <p:pic>
        <p:nvPicPr>
          <p:cNvPr id="646" name="Google Shape;646;p75"/>
          <p:cNvPicPr preferRelativeResize="0"/>
          <p:nvPr/>
        </p:nvPicPr>
        <p:blipFill rotWithShape="1">
          <a:blip r:embed="rId5">
            <a:alphaModFix/>
          </a:blip>
          <a:srcRect/>
          <a:stretch/>
        </p:blipFill>
        <p:spPr>
          <a:xfrm>
            <a:off x="471338" y="3052588"/>
            <a:ext cx="5959851" cy="1619948"/>
          </a:xfrm>
          <a:prstGeom prst="rect">
            <a:avLst/>
          </a:prstGeom>
          <a:noFill/>
          <a:ln>
            <a:noFill/>
          </a:ln>
        </p:spPr>
      </p:pic>
      <p:pic>
        <p:nvPicPr>
          <p:cNvPr id="647" name="Google Shape;647;p75"/>
          <p:cNvPicPr preferRelativeResize="0"/>
          <p:nvPr/>
        </p:nvPicPr>
        <p:blipFill rotWithShape="1">
          <a:blip r:embed="rId6">
            <a:alphaModFix/>
          </a:blip>
          <a:srcRect/>
          <a:stretch/>
        </p:blipFill>
        <p:spPr>
          <a:xfrm>
            <a:off x="7446514" y="96889"/>
            <a:ext cx="1531940" cy="1039176"/>
          </a:xfrm>
          <a:prstGeom prst="rect">
            <a:avLst/>
          </a:prstGeom>
          <a:noFill/>
          <a:ln>
            <a:noFill/>
          </a:ln>
        </p:spPr>
      </p:pic>
      <p:sp>
        <p:nvSpPr>
          <p:cNvPr id="648" name="Google Shape;648;p75"/>
          <p:cNvSpPr txBox="1"/>
          <p:nvPr/>
        </p:nvSpPr>
        <p:spPr>
          <a:xfrm>
            <a:off x="6431200" y="1354100"/>
            <a:ext cx="2712600" cy="3208800"/>
          </a:xfrm>
          <a:prstGeom prst="rect">
            <a:avLst/>
          </a:prstGeom>
          <a:noFill/>
          <a:ln>
            <a:noFill/>
          </a:ln>
        </p:spPr>
        <p:txBody>
          <a:bodyPr spcFirstLastPara="1" wrap="square" lIns="64325" tIns="64325" rIns="64325" bIns="64325" anchor="t" anchorCtr="0">
            <a:noAutofit/>
          </a:bodyPr>
          <a:lstStyle/>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SELECT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cc.Customer_ID,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cc.Customer_name,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pr.Product,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pr.Product_rating</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FROM current_customers AS cc</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FULL JOIN product_ratings AS pr </a:t>
            </a:r>
            <a:endParaRPr sz="1000">
              <a:solidFill>
                <a:schemeClr val="dk1"/>
              </a:solidFill>
              <a:latin typeface="Roboto Mono"/>
              <a:ea typeface="Roboto Mono"/>
              <a:cs typeface="Roboto Mono"/>
              <a:sym typeface="Roboto Mono"/>
            </a:endParaRPr>
          </a:p>
          <a:p>
            <a:pPr marL="0" lvl="0" indent="0" rtl="0">
              <a:spcBef>
                <a:spcPts val="0"/>
              </a:spcBef>
              <a:spcAft>
                <a:spcPts val="0"/>
              </a:spcAft>
              <a:buClr>
                <a:schemeClr val="dk1"/>
              </a:buClr>
              <a:buSzPts val="1000"/>
              <a:buFont typeface="Arial"/>
              <a:buNone/>
            </a:pPr>
            <a:r>
              <a:rPr lang="en" sz="1000">
                <a:solidFill>
                  <a:schemeClr val="dk1"/>
                </a:solidFill>
                <a:latin typeface="Roboto Mono"/>
                <a:ea typeface="Roboto Mono"/>
                <a:cs typeface="Roboto Mono"/>
                <a:sym typeface="Roboto Mono"/>
              </a:rPr>
              <a:t>   USING(Customer_ID)</a:t>
            </a:r>
            <a:endParaRPr sz="1000">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oboto Mono"/>
              <a:ea typeface="Roboto Mono"/>
              <a:cs typeface="Roboto Mono"/>
              <a:sym typeface="Roboto Mono"/>
            </a:endParaRPr>
          </a:p>
        </p:txBody>
      </p:sp>
      <p:cxnSp>
        <p:nvCxnSpPr>
          <p:cNvPr id="649" name="Google Shape;649;p75"/>
          <p:cNvCxnSpPr/>
          <p:nvPr/>
        </p:nvCxnSpPr>
        <p:spPr>
          <a:xfrm>
            <a:off x="1200700" y="1696325"/>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50" name="Google Shape;650;p75"/>
          <p:cNvCxnSpPr/>
          <p:nvPr/>
        </p:nvCxnSpPr>
        <p:spPr>
          <a:xfrm>
            <a:off x="2153200" y="1696325"/>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51" name="Google Shape;651;p75"/>
          <p:cNvCxnSpPr/>
          <p:nvPr/>
        </p:nvCxnSpPr>
        <p:spPr>
          <a:xfrm>
            <a:off x="4015350" y="1665413"/>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52" name="Google Shape;652;p75"/>
          <p:cNvCxnSpPr/>
          <p:nvPr/>
        </p:nvCxnSpPr>
        <p:spPr>
          <a:xfrm>
            <a:off x="6180863" y="1665413"/>
            <a:ext cx="56700" cy="1800"/>
          </a:xfrm>
          <a:prstGeom prst="straightConnector1">
            <a:avLst/>
          </a:prstGeom>
          <a:noFill/>
          <a:ln w="19050" cap="flat" cmpd="sng">
            <a:solidFill>
              <a:srgbClr val="000000"/>
            </a:solidFill>
            <a:prstDash val="solid"/>
            <a:round/>
            <a:headEnd type="none" w="sm" len="sm"/>
            <a:tailEnd type="none" w="sm" len="sm"/>
          </a:ln>
        </p:spPr>
      </p:cxnSp>
      <p:cxnSp>
        <p:nvCxnSpPr>
          <p:cNvPr id="653" name="Google Shape;653;p75"/>
          <p:cNvCxnSpPr/>
          <p:nvPr/>
        </p:nvCxnSpPr>
        <p:spPr>
          <a:xfrm>
            <a:off x="5510025" y="3279300"/>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54" name="Google Shape;654;p75"/>
          <p:cNvCxnSpPr/>
          <p:nvPr/>
        </p:nvCxnSpPr>
        <p:spPr>
          <a:xfrm>
            <a:off x="2459800" y="3279300"/>
            <a:ext cx="90000" cy="2400"/>
          </a:xfrm>
          <a:prstGeom prst="straightConnector1">
            <a:avLst/>
          </a:prstGeom>
          <a:noFill/>
          <a:ln w="19050" cap="flat" cmpd="sng">
            <a:solidFill>
              <a:srgbClr val="000000"/>
            </a:solidFill>
            <a:prstDash val="solid"/>
            <a:round/>
            <a:headEnd type="none" w="sm" len="sm"/>
            <a:tailEnd type="none" w="sm" len="sm"/>
          </a:ln>
        </p:spPr>
      </p:cxnSp>
      <p:cxnSp>
        <p:nvCxnSpPr>
          <p:cNvPr id="655" name="Google Shape;655;p75"/>
          <p:cNvCxnSpPr/>
          <p:nvPr/>
        </p:nvCxnSpPr>
        <p:spPr>
          <a:xfrm>
            <a:off x="1328575" y="3279300"/>
            <a:ext cx="90000" cy="2400"/>
          </a:xfrm>
          <a:prstGeom prst="straightConnector1">
            <a:avLst/>
          </a:prstGeom>
          <a:noFill/>
          <a:ln w="19050" cap="flat" cmpd="sng">
            <a:solidFill>
              <a:srgbClr val="000000"/>
            </a:solidFill>
            <a:prstDash val="solid"/>
            <a:round/>
            <a:headEnd type="none" w="sm" len="sm"/>
            <a:tailEnd type="none" w="sm" len="sm"/>
          </a:ln>
        </p:spPr>
      </p:cxnSp>
      <p:sp>
        <p:nvSpPr>
          <p:cNvPr id="656" name="Google Shape;656;p75"/>
          <p:cNvSpPr txBox="1"/>
          <p:nvPr/>
        </p:nvSpPr>
        <p:spPr>
          <a:xfrm>
            <a:off x="3715349" y="1856924"/>
            <a:ext cx="15390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highlight>
                  <a:srgbClr val="DAFAC1"/>
                </a:highlight>
              </a:rPr>
              <a:t>Bicycle Wheels</a:t>
            </a:r>
            <a:endParaRPr sz="1000">
              <a:highlight>
                <a:srgbClr val="DAFAC1"/>
              </a:highlight>
            </a:endParaRPr>
          </a:p>
        </p:txBody>
      </p:sp>
      <p:sp>
        <p:nvSpPr>
          <p:cNvPr id="657" name="Google Shape;657;p75"/>
          <p:cNvSpPr txBox="1"/>
          <p:nvPr/>
        </p:nvSpPr>
        <p:spPr>
          <a:xfrm>
            <a:off x="3019478" y="3786287"/>
            <a:ext cx="1920600" cy="18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a:highlight>
                  <a:srgbClr val="DAFAC1"/>
                </a:highlight>
              </a:rPr>
              <a:t>Bicycle Wheels</a:t>
            </a:r>
            <a:endParaRPr sz="1500">
              <a:highlight>
                <a:srgbClr val="DAFAC1"/>
              </a:highlight>
            </a:endParaRPr>
          </a:p>
        </p:txBody>
      </p:sp>
    </p:spTree>
  </p:cSld>
  <p:clrMapOvr>
    <a:masterClrMapping/>
  </p:clrMapOvr>
  <p:transition spd="med">
    <p:fade thruBlk="1"/>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 AN v3.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1429</Words>
  <Application>Microsoft Macintosh PowerPoint</Application>
  <PresentationFormat>On-screen Show (16:9)</PresentationFormat>
  <Paragraphs>338</Paragraphs>
  <Slides>31</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Georgia</vt:lpstr>
      <vt:lpstr>Roboto Mono</vt:lpstr>
      <vt:lpstr>Roboto</vt:lpstr>
      <vt:lpstr>Helvetica Neue</vt:lpstr>
      <vt:lpstr>Helvetica Neue Light</vt:lpstr>
      <vt:lpstr>Oswald</vt:lpstr>
      <vt:lpstr>Calibri</vt:lpstr>
      <vt:lpstr>Merriweather Sans</vt:lpstr>
      <vt:lpstr>Arial</vt:lpstr>
      <vt:lpstr>Office Theme</vt:lpstr>
      <vt:lpstr>GA AN v3.0</vt:lpstr>
      <vt:lpstr>White</vt:lpstr>
      <vt:lpstr>PowerPoint Presentation</vt:lpstr>
      <vt:lpstr>PowerPoint Presentation</vt:lpstr>
      <vt:lpstr>LEARNING OBJECTIVES</vt:lpstr>
      <vt:lpstr>PowerPoint Presentation</vt:lpstr>
      <vt:lpstr>PowerPoint Presentation</vt:lpstr>
      <vt:lpstr>PowerPoint Presentation</vt:lpstr>
      <vt:lpstr>EXAMPLE: INNER JOIN</vt:lpstr>
      <vt:lpstr>PowerPoint Presentation</vt:lpstr>
      <vt:lpstr>EXAMPLE: FULL OUTER 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5</cp:revision>
  <dcterms:modified xsi:type="dcterms:W3CDTF">2018-11-21T12:56:12Z</dcterms:modified>
</cp:coreProperties>
</file>